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36"/>
  </p:notesMasterIdLst>
  <p:sldIdLst>
    <p:sldId id="256" r:id="rId2"/>
    <p:sldId id="297" r:id="rId53"/>
    <p:sldId id="298" r:id="rId54"/>
    <p:sldId id="299" r:id="rId55"/>
    <p:sldId id="257" r:id="rId3"/>
    <p:sldId id="290" r:id="rId46"/>
    <p:sldId id="258" r:id="rId4"/>
    <p:sldId id="259" r:id="rId5"/>
    <p:sldId id="260" r:id="rId6"/>
    <p:sldId id="261" r:id="rId7"/>
    <p:sldId id="262" r:id="rId8"/>
    <p:sldId id="263" r:id="rId9"/>
    <p:sldId id="264" r:id="rId10"/>
    <p:sldId id="265" r:id="rId11"/>
    <p:sldId id="266" r:id="rId12"/>
    <p:sldId id="267" r:id="rId13"/>
    <p:sldId id="268" r:id="rId14"/>
    <p:sldId id="291" r:id="rId47"/>
    <p:sldId id="292" r:id="rId48"/>
    <p:sldId id="269" r:id="rId15"/>
    <p:sldId id="270" r:id="rId16"/>
    <p:sldId id="271" r:id="rId17"/>
    <p:sldId id="272" r:id="rId18"/>
    <p:sldId id="273" r:id="rId19"/>
    <p:sldId id="274" r:id="rId20"/>
    <p:sldId id="275" r:id="rId21"/>
    <p:sldId id="276" r:id="rId22"/>
    <p:sldId id="277" r:id="rId23"/>
    <p:sldId id="278" r:id="rId24"/>
    <p:sldId id="293" r:id="rId49"/>
    <p:sldId id="279" r:id="rId25"/>
    <p:sldId id="280" r:id="rId26"/>
    <p:sldId id="281" r:id="rId27"/>
    <p:sldId id="282" r:id="rId28"/>
    <p:sldId id="294" r:id="rId50"/>
    <p:sldId id="295" r:id="rId51"/>
    <p:sldId id="283" r:id="rId29"/>
    <p:sldId id="284" r:id="rId30"/>
    <p:sldId id="285" r:id="rId31"/>
    <p:sldId id="286" r:id="rId32"/>
    <p:sldId id="300" r:id="rId56"/>
    <p:sldId id="287" r:id="rId33"/>
    <p:sldId id="296" r:id="rId52"/>
    <p:sldId id="288" r:id="rId34"/>
    <p:sldId id="289" r:id="rId35"/>
  </p:sldIdLst>
  <p:sldSz cx="9144000" cy="5143500" type="screen16x9"/>
  <p:notesSz cx="6858000" cy="9144000"/>
  <p:embeddedFontLst>
    <p:embeddedFont>
      <p:font typeface="Patua One" panose="02000000000000000000" pitchFamily="2" charset="0"/>
      <p:regular r:id="rId37"/>
    </p:embeddedFont>
    <p:embeddedFont>
      <p:font typeface="Roboto" panose="02000000000000000000" pitchFamily="2" charset="0"/>
      <p:regular r:id="rId38"/>
      <p:bold r:id="rId39"/>
      <p:italic r:id="rId40"/>
      <p:boldItalic r:id="rId4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varScale="1">
        <p:scale>
          <a:sx n="100" d="100"/>
          <a:sy n="100" d="100"/>
        </p:scale>
        <p:origin x="0" y="0"/>
      </p:cViewPr>
      <p:guideLst>
        <p:guide orient="horz" pos="1620"/>
        <p:guide pos="2880"/>
      </p:guideLst>
    </p:cSldViewPr>
  </p:slide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notesMaster" Target="notesMasters/notesMaster1.xml"/><Relationship Id="rId37" Type="http://schemas.openxmlformats.org/officeDocument/2006/relationships/font" Target="fonts/font1.fntdata"/><Relationship Id="rId38" Type="http://schemas.openxmlformats.org/officeDocument/2006/relationships/font" Target="fonts/font2.fntdata"/><Relationship Id="rId39" Type="http://schemas.openxmlformats.org/officeDocument/2006/relationships/font" Target="fonts/font3.fntdata"/><Relationship Id="rId40" Type="http://schemas.openxmlformats.org/officeDocument/2006/relationships/font" Target="fonts/font4.fntdata"/><Relationship Id="rId41" Type="http://schemas.openxmlformats.org/officeDocument/2006/relationships/font" Target="fonts/font5.fntdata"/><Relationship Id="rId42" Type="http://schemas.openxmlformats.org/officeDocument/2006/relationships/presProps" Target="presProps.xml"/><Relationship Id="rId43" Type="http://schemas.openxmlformats.org/officeDocument/2006/relationships/viewProps" Target="viewProps.xml"/><Relationship Id="rId44" Type="http://schemas.openxmlformats.org/officeDocument/2006/relationships/theme" Target="theme/theme1.xml"/><Relationship Id="rId45" Type="http://schemas.openxmlformats.org/officeDocument/2006/relationships/tableStyles" Target="tableStyles.xml"/><Relationship Id="rId46" Type="http://schemas.openxmlformats.org/officeDocument/2006/relationships/slide" Target="slides/slide35.xml"/><Relationship Id="rId47" Type="http://schemas.openxmlformats.org/officeDocument/2006/relationships/slide" Target="slides/slide36.xml"/><Relationship Id="rId48" Type="http://schemas.openxmlformats.org/officeDocument/2006/relationships/slide" Target="slides/slide37.xml"/><Relationship Id="rId49" Type="http://schemas.openxmlformats.org/officeDocument/2006/relationships/slide" Target="slides/slide38.xml"/><Relationship Id="rId50" Type="http://schemas.openxmlformats.org/officeDocument/2006/relationships/slide" Target="slides/slide39.xml"/><Relationship Id="rId51" Type="http://schemas.openxmlformats.org/officeDocument/2006/relationships/slide" Target="slides/slide40.xml"/><Relationship Id="rId52" Type="http://schemas.openxmlformats.org/officeDocument/2006/relationships/slide" Target="slides/slide41.xml"/><Relationship Id="rId53" Type="http://schemas.openxmlformats.org/officeDocument/2006/relationships/slide" Target="slides/slide42.xml"/><Relationship Id="rId54" Type="http://schemas.openxmlformats.org/officeDocument/2006/relationships/slide" Target="slides/slide43.xml"/><Relationship Id="rId55" Type="http://schemas.openxmlformats.org/officeDocument/2006/relationships/slide" Target="slides/slide44.xml"/><Relationship Id="rId56" Type="http://schemas.openxmlformats.org/officeDocument/2006/relationships/slide" Target="slides/slide4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1996a47d4a90-1pLz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1996a47d4a90-1pLz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r>
              <a:t>Title. The QR code opens the lecture page on thetract.org (slides, PDF, sources).</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3d35a4ee6d47-276xq: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3d35a4ee6d47-276xq: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Google Shape;63;ad468a4cee56-3QtO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 name="Google Shape;64;ad468a4cee56-3QtO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p:cNvGrpSpPr/>
        <p:nvPr/>
      </p:nvGrpSpPr>
      <p:grpSpPr>
        <a:xfrm>
          <a:off x="0" y="0"/>
          <a:ext cx="0" cy="0"/>
          <a:chOff x="0" y="0"/>
          <a:chExt cx="0" cy="0"/>
        </a:xfrm>
      </p:grpSpPr>
      <p:sp>
        <p:nvSpPr>
          <p:cNvPr id="70" name="Google Shape;70;d5f0fef34bfb-4BOHd: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 name="Google Shape;71;d5f0fef34bfb-4BOHd: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Google Shape;84;e88096490875-5wv3O: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 name="Google Shape;85;e88096490875-5wv3O: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9b4f71796fd7-6MfCX: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 name="Google Shape;97;9b4f71796fd7-6MfCX: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967d6f07a1f0-72Jj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 name="Google Shape;104;967d6f07a1f0-72Jj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1410b671c95b-8lTHE: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1" name="Google Shape;111;1410b671c95b-8lTHE: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3bf16a7ca6cc-9xex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2" name="Google Shape;122;3bf16a7ca6cc-9xex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05bfeef0f206-107HFp: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6" name="Google Shape;136;05bfeef0f206-107HF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ac9c99804d00-11yviT: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8" name="Google Shape;148;ac9c99804d00-11yviT: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5643c6fdfa72-12mb0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0" name="Google Shape;160;5643c6fdfa72-12mb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cee377dc1fc4-13UZxl: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7" name="Google Shape;167;cee377dc1fc4-13UZxl: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bad994a2078f-14BZiX: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7" name="Google Shape;177;bad994a2078f-14BZiX: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43e8cc4e21ea-15Ptow: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8" name="Google Shape;188;43e8cc4e21ea-15Ptow: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47a2fd655a80-160AHg: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9" name="Google Shape;199;47a2fd655a80-160AHg: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f9443f350568-17OZ3M: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6" name="Google Shape;206;f9443f350568-17OZ3M: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Google Shape;212;1bbbbd95cc86-182KTw: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3" name="Google Shape;213;1bbbbd95cc86-182KTw: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fbc8fa2c34cd-19LGOu: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0" name="Google Shape;220;fbc8fa2c34cd-19LGOu: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r>
              <a:t>Both agents are Class 1 within 4.5 h.</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Google Shape;225;a9c003fa36df-20T6uB: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6" name="Google Shape;226;a9c003fa36df-20T6uB: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3eda787276e4-21Q8UM: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3" name="Google Shape;233;3eda787276e4-21Q8UM: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
        <p:cNvGrpSpPr/>
        <p:nvPr/>
      </p:nvGrpSpPr>
      <p:grpSpPr>
        <a:xfrm>
          <a:off x="0" y="0"/>
          <a:ext cx="0" cy="0"/>
          <a:chOff x="0" y="0"/>
          <a:chExt cx="0" cy="0"/>
        </a:xfrm>
      </p:grpSpPr>
      <p:sp>
        <p:nvSpPr>
          <p:cNvPr id="243" name="Google Shape;243;33186ce27b04-22GL4O: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4" name="Google Shape;244;33186ce27b04-22GL4O: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a932ac66eae7-23tLPw: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1" name="Google Shape;251;a932ac66eae7-23tLPw: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Google Shape;256;7e3c8a44f818-245gfi: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7" name="Google Shape;257;7e3c8a44f818-245gfi: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Google Shape;263;1fac20271147-25QWPt: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4" name="Google Shape;264;1fac20271147-25QWPt: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Google Shape;270;603f6b8a3796-26SnqU: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1" name="Google Shape;271;603f6b8a3796-26SnqU: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
        <p:cNvGrpSpPr/>
        <p:nvPr/>
      </p:nvGrpSpPr>
      <p:grpSpPr>
        <a:xfrm>
          <a:off x="0" y="0"/>
          <a:ext cx="0" cy="0"/>
          <a:chOff x="0" y="0"/>
          <a:chExt cx="0" cy="0"/>
        </a:xfrm>
      </p:grpSpPr>
      <p:sp>
        <p:nvSpPr>
          <p:cNvPr id="277" name="Google Shape;277;805fc041e48a-27VI1a: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8" name="Google Shape;278;805fc041e48a-27VI1a: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Google Shape;291;44a803502ecf-28Zjiv: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2" name="Google Shape;292;44a803502ecf-28Zjiv: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4"/>
        <p:cNvGrpSpPr/>
        <p:nvPr/>
      </p:nvGrpSpPr>
      <p:grpSpPr>
        <a:xfrm>
          <a:off x="0" y="0"/>
          <a:ext cx="0" cy="0"/>
          <a:chOff x="0" y="0"/>
          <a:chExt cx="0" cy="0"/>
        </a:xfrm>
      </p:grpSpPr>
      <p:sp>
        <p:nvSpPr>
          <p:cNvPr id="305" name="Google Shape;305;7aa3ae53f527-29bDYL: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6" name="Google Shape;306;7aa3ae53f527-29bDYL: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d8ad826065b6-309aQW: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2" name="Google Shape;312;d8ad826065b6-309aQW: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2"/>
        <p:cNvGrpSpPr/>
        <p:nvPr/>
      </p:nvGrpSpPr>
      <p:grpSpPr>
        <a:xfrm>
          <a:off x="0" y="0"/>
          <a:ext cx="0" cy="0"/>
          <a:chOff x="0" y="0"/>
          <a:chExt cx="0" cy="0"/>
        </a:xfrm>
      </p:grpSpPr>
      <p:sp>
        <p:nvSpPr>
          <p:cNvPr id="323" name="Google Shape;323;741e6d4e20f0-31WrRu: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4" name="Google Shape;324;741e6d4e20f0-31WrRu: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8"/>
        <p:cNvGrpSpPr/>
        <p:nvPr/>
      </p:nvGrpSpPr>
      <p:grpSpPr>
        <a:xfrm>
          <a:off x="0" y="0"/>
          <a:ext cx="0" cy="0"/>
          <a:chOff x="0" y="0"/>
          <a:chExt cx="0" cy="0"/>
        </a:xfrm>
      </p:grpSpPr>
      <p:sp>
        <p:nvSpPr>
          <p:cNvPr id="329" name="Google Shape;329;9aa70950276a-326Jvj: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0" name="Google Shape;330;9aa70950276a-326Jvj: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r>
              <a:t>References updated October 2026.</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4"/>
        <p:cNvGrpSpPr/>
        <p:nvPr/>
      </p:nvGrpSpPr>
      <p:grpSpPr>
        <a:xfrm>
          <a:off x="0" y="0"/>
          <a:ext cx="0" cy="0"/>
          <a:chOff x="0" y="0"/>
          <a:chExt cx="0" cy="0"/>
        </a:xfrm>
      </p:grpSpPr>
      <p:sp>
        <p:nvSpPr>
          <p:cNvPr id="335" name="Google Shape;335;490a579ce2f6-33X4gu: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6" name="Google Shape;336;490a579ce2f6-33X4gu: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0"/>
        <p:cNvGrpSpPr/>
        <p:nvPr/>
      </p:nvGrpSpPr>
      <p:grpSpPr>
        <a:xfrm>
          <a:off x="0" y="0"/>
          <a:ext cx="0" cy="0"/>
          <a:chOff x="0" y="0"/>
          <a:chExt cx="0" cy="0"/>
        </a:xfrm>
      </p:grpSpPr>
      <p:sp>
        <p:nvSpPr>
          <p:cNvPr id="341" name="Google Shape;341;796d3e6567a9-347yFo: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2" name="Google Shape;342;796d3e6567a9-347yFo: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1"/>
          </p:nvPr>
        </p:nvSpPr>
        <p:spPr/>
        <p:txBody>
          <a:bodyPr/>
          <a:lstStyle/>
          <a:p>
            <a:r>
              <a:t>Six changes to remember. Each is expanded later in the lecture.</a:t>
            </a:r>
          </a:p>
        </p:txBody>
      </p:sp>
    </p:spTree>
  </p:cSld>
  <p:clrMapOvr>
    <a:masterClrMapping/>
  </p:clrMapOvr>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1"/>
          </p:nvPr>
        </p:nvSpPr>
        <p:spPr/>
        <p:txBody>
          <a:bodyPr/>
          <a:lstStyle/>
          <a:p>
            <a:r>
              <a:t>T103N, N117Q and the KHRR→AAAA substitution. Longer half-life = bolus dosing.</a:t>
            </a:r>
          </a:p>
        </p:txBody>
      </p:sp>
    </p:spTree>
  </p:cSld>
  <p:clrMapOvr>
    <a:masterClrMapping/>
  </p:clrMapOvr>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1"/>
          </p:nvPr>
        </p:nvSpPr>
        <p:spPr/>
        <p:txBody>
          <a:bodyPr/>
          <a:lstStyle/>
          <a:p>
            <a:r>
              <a:t>Common error: drawing up the cardiac dose. Formula: mL = kg / 20.</a:t>
            </a:r>
          </a:p>
        </p:txBody>
      </p:sp>
    </p:spTree>
  </p:cSld>
  <p:clrMapOvr>
    <a:masterClrMapping/>
  </p:clrMapOvr>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1"/>
          </p:nvPr>
        </p:nvSpPr>
        <p:spPr/>
        <p:txBody>
          <a:bodyPr/>
          <a:lstStyle/>
          <a:p>
            <a:r>
              <a:t>Core = dead. Penumbra = alive but at risk. Perfusion shows the difference; mismatch means there is something to save.</a:t>
            </a:r>
          </a:p>
        </p:txBody>
      </p:sp>
    </p:spTree>
  </p:cSld>
  <p:clrMapOvr>
    <a:masterClrMapping/>
  </p:clrMapOvr>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1"/>
          </p:nvPr>
        </p:nvSpPr>
        <p:spPr/>
        <p:txBody>
          <a:bodyPr/>
          <a:lstStyle/>
          <a:p>
            <a:r>
              <a:t>Same direction on almost everything. ESO grades the extended window more strongly; AHA allows DAPT for NIHSS 4–5 and up to 72 h.</a:t>
            </a:r>
          </a:p>
        </p:txBody>
      </p:sp>
    </p:spTree>
  </p:cSld>
  <p:clrMapOvr>
    <a:masterClrMapping/>
  </p:clrMapOvr>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1"/>
          </p:nvPr>
        </p:nvSpPr>
        <p:spPr/>
        <p:txBody>
          <a:bodyPr/>
          <a:lstStyle/>
          <a:p>
            <a:r>
              <a:t>BP is where the two agree most: don't chase low pressures after reperfusion.</a:t>
            </a:r>
          </a:p>
        </p:txBody>
      </p:sp>
    </p:spTree>
  </p:cSld>
  <p:clrMapOvr>
    <a:masterClrMapping/>
  </p:clrMapOvr>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1"/>
          </p:nvPr>
        </p:nvSpPr>
        <p:spPr/>
        <p:txBody>
          <a:bodyPr/>
          <a:lstStyle/>
          <a:p>
            <a:r>
              <a:t>QR opens the PDF directly.</a:t>
            </a:r>
          </a:p>
        </p:txBody>
      </p:sp>
    </p:spTree>
  </p:cSld>
  <p:clrMapOvr>
    <a:masterClrMapping/>
  </p:clrMapOvr>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1"/>
          </p:nvPr>
        </p:nvSpPr>
        <p:spPr/>
        <p:txBody>
          <a:bodyPr/>
          <a:lstStyle/>
          <a:p>
            <a:r>
              <a:t>Pre-test question 1. Let the audience vote by hand before moving on. Answer: A.</a:t>
            </a:r>
          </a:p>
        </p:txBody>
      </p:sp>
    </p:spTree>
  </p:cSld>
  <p:clrMapOvr>
    <a:masterClrMapping/>
  </p:clrMapOvr>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1"/>
          </p:nvPr>
        </p:nvSpPr>
        <p:spPr/>
        <p:txBody>
          <a:bodyPr/>
          <a:lstStyle/>
          <a:p>
            <a:r>
              <a:t>Pre-test question 2. Let the audience vote by hand before moving on. Answer: B.</a:t>
            </a:r>
          </a:p>
        </p:txBody>
      </p:sp>
    </p:spTree>
  </p:cSld>
  <p:clrMapOvr>
    <a:masterClrMapping/>
  </p:clrMapOvr>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1"/>
          </p:nvPr>
        </p:nvSpPr>
        <p:spPr/>
        <p:txBody>
          <a:bodyPr/>
          <a:lstStyle/>
          <a:p>
            <a:r>
              <a:t>Pre-test question 3. Let the audience vote by hand before moving on. Answer: C.</a:t>
            </a:r>
          </a:p>
        </p:txBody>
      </p:sp>
    </p:spTree>
  </p:cSld>
  <p:clrMapOvr>
    <a:masterClrMapping/>
  </p:clrMapOvr>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1"/>
          </p:nvPr>
        </p:nvSpPr>
        <p:spPr/>
        <p:txBody>
          <a:bodyPr/>
          <a:lstStyle/>
          <a:p>
            <a:r>
              <a:t>Go back over each pre-test question with the audience.</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xml"/><Relationship Id="rId3" Type="http://schemas.openxmlformats.org/officeDocument/2006/relationships/image" Target="../media/image1.jpg"/><Relationship Id="rId4" Type="http://schemas.openxmlformats.org/officeDocument/2006/relationships/image" Target="../media/image2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 Id="rId3"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xml"/><Relationship Id="rId3" Type="http://schemas.openxmlformats.org/officeDocument/2006/relationships/image" Target="../media/image2.png"/><Relationship Id="rId4"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xml"/><Relationship Id="rId3"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xml"/><Relationship Id="rId3"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xml"/><Relationship Id="rId3" Type="http://schemas.openxmlformats.org/officeDocument/2006/relationships/image" Target="../media/image2.png"/><Relationship Id="rId4" Type="http://schemas.openxmlformats.org/officeDocument/2006/relationships/image" Target="../media/image4.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xml"/><Relationship Id="rId3" Type="http://schemas.openxmlformats.org/officeDocument/2006/relationships/image" Target="../media/image2.png"/><Relationship Id="rId4" Type="http://schemas.openxmlformats.org/officeDocument/2006/relationships/image" Target="../media/image5.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8.xml"/><Relationship Id="rId3" Type="http://schemas.openxmlformats.org/officeDocument/2006/relationships/image" Target="../media/image2.png"/><Relationship Id="rId4" Type="http://schemas.openxmlformats.org/officeDocument/2006/relationships/image" Target="../media/image6.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9.xml"/><Relationship Id="rId3" Type="http://schemas.openxmlformats.org/officeDocument/2006/relationships/image" Target="../media/image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0.xml"/><Relationship Id="rId3" Type="http://schemas.openxmlformats.org/officeDocument/2006/relationships/image" Target="../media/image7.jp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1.xml"/><Relationship Id="rId3" Type="http://schemas.openxmlformats.org/officeDocument/2006/relationships/image" Target="../media/image7.jp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2.xml"/><Relationship Id="rId3" Type="http://schemas.openxmlformats.org/officeDocument/2006/relationships/image" Target="../media/image2.png"/><Relationship Id="rId4" Type="http://schemas.openxmlformats.org/officeDocument/2006/relationships/image" Target="../media/image8.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3.xml"/><Relationship Id="rId3" Type="http://schemas.openxmlformats.org/officeDocument/2006/relationships/image" Target="../media/image9.jpg"/><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4.xml"/><Relationship Id="rId3" Type="http://schemas.openxmlformats.org/officeDocument/2006/relationships/image" Target="../media/image10.jpg"/><Relationship Id="rId4" Type="http://schemas.openxmlformats.org/officeDocument/2006/relationships/image" Target="../media/image11.jpg"/><Relationship Id="rId5" Type="http://schemas.openxmlformats.org/officeDocument/2006/relationships/image" Target="../media/image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5.xml"/><Relationship Id="rId3" Type="http://schemas.openxmlformats.org/officeDocument/2006/relationships/image" Target="../media/image2.png"/><Relationship Id="rId4" Type="http://schemas.openxmlformats.org/officeDocument/2006/relationships/image" Target="../media/image12.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6.xml"/><Relationship Id="rId3" Type="http://schemas.openxmlformats.org/officeDocument/2006/relationships/image" Target="../media/image13.jpg"/><Relationship Id="rId4" Type="http://schemas.openxmlformats.org/officeDocument/2006/relationships/image" Target="../media/image14.jpg"/><Relationship Id="rId5" Type="http://schemas.openxmlformats.org/officeDocument/2006/relationships/image" Target="../media/image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7.xml"/><Relationship Id="rId3" Type="http://schemas.openxmlformats.org/officeDocument/2006/relationships/image" Target="../media/image2.png"/><Relationship Id="rId4" Type="http://schemas.openxmlformats.org/officeDocument/2006/relationships/image" Target="../media/image15.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8.xml"/><Relationship Id="rId3" Type="http://schemas.openxmlformats.org/officeDocument/2006/relationships/image" Target="../media/image2.png"/><Relationship Id="rId4" Type="http://schemas.openxmlformats.org/officeDocument/2006/relationships/image" Target="../media/image16.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9.xml"/><Relationship Id="rId3" Type="http://schemas.openxmlformats.org/officeDocument/2006/relationships/image" Target="../media/image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0.xml"/><Relationship Id="rId3" Type="http://schemas.openxmlformats.org/officeDocument/2006/relationships/image" Target="../media/image2.png"/><Relationship Id="rId4" Type="http://schemas.openxmlformats.org/officeDocument/2006/relationships/image" Target="../media/image17.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1.xml"/><Relationship Id="rId3" Type="http://schemas.openxmlformats.org/officeDocument/2006/relationships/image" Target="../media/image10.jpg"/><Relationship Id="rId4" Type="http://schemas.openxmlformats.org/officeDocument/2006/relationships/image" Target="../media/image18.jpg"/><Relationship Id="rId5" Type="http://schemas.openxmlformats.org/officeDocument/2006/relationships/image" Target="../media/image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2.xml"/><Relationship Id="rId3" Type="http://schemas.openxmlformats.org/officeDocument/2006/relationships/image" Target="../media/image2.png"/><Relationship Id="rId4" Type="http://schemas.openxmlformats.org/officeDocument/2006/relationships/image" Target="../media/image19.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3.xml"/><Relationship Id="rId3" Type="http://schemas.openxmlformats.org/officeDocument/2006/relationships/image" Target="../media/image13.jpg"/><Relationship Id="rId4" Type="http://schemas.openxmlformats.org/officeDocument/2006/relationships/image" Target="../media/image2.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4.xml"/><Relationship Id="rId3" Type="http://schemas.openxmlformats.org/officeDocument/2006/relationships/image" Target="../media/image2.png"/><Relationship Id="rId4" Type="http://schemas.openxmlformats.org/officeDocument/2006/relationships/image" Target="../media/image20.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5.xml"/><Relationship Id="rId3" Type="http://schemas.openxmlformats.org/officeDocument/2006/relationships/image" Target="../media/image2.png"/><Relationship Id="rId4" Type="http://schemas.openxmlformats.org/officeDocument/2006/relationships/image" Target="../media/image21.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6.xml"/><Relationship Id="rId3" Type="http://schemas.openxmlformats.org/officeDocument/2006/relationships/image" Target="../media/image2.png"/><Relationship Id="rId4" Type="http://schemas.openxmlformats.org/officeDocument/2006/relationships/image" Target="../media/image22.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7.xml"/><Relationship Id="rId3" Type="http://schemas.openxmlformats.org/officeDocument/2006/relationships/image" Target="../media/image2.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8.xml"/><Relationship Id="rId3" Type="http://schemas.openxmlformats.org/officeDocument/2006/relationships/image" Target="../media/image2.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9.xml"/><Relationship Id="rId3" Type="http://schemas.openxmlformats.org/officeDocument/2006/relationships/image" Target="../media/image2.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0.xml"/><Relationship Id="rId3" Type="http://schemas.openxmlformats.org/officeDocument/2006/relationships/image" Target="../media/image2.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1.xml"/><Relationship Id="rId3" Type="http://schemas.openxmlformats.org/officeDocument/2006/relationships/image" Target="../media/image23.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2.xml"/><Relationship Id="rId3" Type="http://schemas.openxmlformats.org/officeDocument/2006/relationships/image" Target="../media/image2.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3.xml"/><Relationship Id="rId3" Type="http://schemas.openxmlformats.org/officeDocument/2006/relationships/image" Target="../media/image23.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4.xml"/><Relationship Id="rId3" Type="http://schemas.openxmlformats.org/officeDocument/2006/relationships/image" Target="../media/image23.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2.png"/><Relationship Id="rId3"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2.png"/><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2.png"/><Relationship Id="rId3"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2.png"/><Relationship Id="rId3" Type="http://schemas.openxmlformats.org/officeDocument/2006/relationships/image" Target="../media/image25.png"/><Relationship Id="rId4"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2.png"/><Relationship Id="rId3"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2.png"/><Relationship Id="rId3"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2.png"/><Relationship Id="rId3" Type="http://schemas.openxmlformats.org/officeDocument/2006/relationships/image" Target="../media/image26.png"/><Relationship Id="rId4"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2.png"/><Relationship Id="rId3"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2.png"/><Relationship Id="rId3"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2.png"/><Relationship Id="rId3"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2.png"/><Relationship Id="rId3" Type="http://schemas.openxmlformats.org/officeDocument/2006/relationships/notesSlide" Target="../notesSlides/notesSlide45.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53"/>
        <p:cNvGrpSpPr/>
        <p:nvPr/>
      </p:nvGrpSpPr>
      <p:grpSpPr>
        <a:xfrm>
          <a:off x="0" y="0"/>
          <a:ext cx="0" cy="0"/>
          <a:chOff x="0" y="0"/>
          <a:chExt cx="0" cy="0"/>
        </a:xfrm>
      </p:grpSpPr>
      <p:pic>
        <p:nvPicPr>
          <p:cNvPr id="58" name="Background" descr="image.jpg"/>
          <p:cNvPicPr>
            <a:picLocks noChangeAspect="1"/>
          </p:cNvPicPr>
          <p:nvPr/>
        </p:nvPicPr>
        <p:blipFill>
          <a:blip r:embed="rId3"/>
          <a:stretch>
            <a:fillRect/>
          </a:stretch>
        </p:blipFill>
        <p:spPr>
          <a:xfrm>
            <a:off x="0" y="0"/>
            <a:ext cx="9144000" cy="5143500"/>
          </a:xfrm>
          <a:prstGeom prst="rect">
            <a:avLst/>
          </a:prstGeom>
        </p:spPr>
      </p:pic>
      <p:sp>
        <p:nvSpPr>
          <p:cNvPr id="54" name="Google Shape;54;p13"/>
          <p:cNvSpPr txBox="1"/>
          <p:nvPr/>
        </p:nvSpPr>
        <p:spPr>
          <a:xfrm>
            <a:off x="3639312" y="230000"/>
            <a:ext cx="5150000" cy="14500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0"/>
              </a:spcAft>
              <a:buNone/>
            </a:pPr>
            <a:r>
              <a:rPr lang="en" sz="3000" b="1">
                <a:solidFill>
                  <a:srgbClr val="6B4A2B"/>
                </a:solidFill>
                <a:latin typeface="Georgia"/>
                <a:ea typeface="Georgia"/>
                <a:cs typeface="Georgia"/>
                <a:sym typeface="Georgia"/>
              </a:rPr>
              <a:t>Stroke: From Door to Needle and Thrombolytic Therapy</a:t>
            </a:r>
            <a:endParaRPr sz="3300" b="1">
              <a:solidFill>
                <a:srgbClr val="6B4A2B"/>
              </a:solidFill>
              <a:latin typeface="Georgia"/>
              <a:ea typeface="Georgia"/>
              <a:cs typeface="Georgia"/>
              <a:sym typeface="Georgia"/>
            </a:endParaRPr>
          </a:p>
        </p:txBody>
      </p:sp>
      <p:sp>
        <p:nvSpPr>
          <p:cNvPr id="55" name="Google Shape;55;p13"/>
          <p:cNvSpPr txBox="1"/>
          <p:nvPr/>
        </p:nvSpPr>
        <p:spPr>
          <a:xfrm>
            <a:off x="3639312" y="1700000"/>
            <a:ext cx="5350000" cy="19500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1000"/>
              </a:spcAft>
              <a:buNone/>
            </a:pPr>
            <a:r>
              <a:rPr sz="1200" b="0" i="1">
                <a:solidFill>
                  <a:srgbClr val="3F2E1E"/>
                </a:solidFill>
                <a:latin typeface="Arial"/>
                <a:ea typeface="Arial"/>
                <a:cs typeface="Arial"/>
              </a:rPr>
              <a:t>Updated to AHA/ASA 2026 · with the European (ESO) comparison</a:t>
            </a:r>
            <a:endParaRPr>
              <a:solidFill>
                <a:srgbClr val="3F2E1E"/>
              </a:solidFill>
              <a:latin typeface="Arial"/>
              <a:ea typeface="Arial"/>
              <a:cs typeface="Arial"/>
              <a:sym typeface="Arial"/>
            </a:endParaRPr>
          </a:p>
          <a:p>
            <a:pPr>
              <a:spcAft>
                <a:spcPts val="200"/>
              </a:spcAft>
            </a:pPr>
            <a:r>
              <a:rPr sz="1350" b="1">
                <a:solidFill>
                  <a:srgbClr val="2E2115"/>
                </a:solidFill>
                <a:latin typeface="Arial"/>
                <a:ea typeface="Arial"/>
                <a:cs typeface="Arial"/>
              </a:rPr>
              <a:t>Dr Mohamed Najm Aldeen Alameen Abdalrahman</a:t>
            </a:r>
          </a:p>
          <a:p>
            <a:pPr>
              <a:spcAft>
                <a:spcPts val="200"/>
              </a:spcAft>
            </a:pPr>
            <a:r>
              <a:rPr sz="950" b="0">
                <a:solidFill>
                  <a:srgbClr val="3F2E1E"/>
                </a:solidFill>
                <a:latin typeface="Arial"/>
                <a:ea typeface="Arial"/>
                <a:cs typeface="Arial"/>
              </a:rPr>
              <a:t>MBBS · FEBN · PGDip EM · MRCEM (Secondary) · MSc Neurology, Buckingham (in progress)</a:t>
            </a:r>
          </a:p>
          <a:p>
            <a:pPr>
              <a:spcAft>
                <a:spcPts val="200"/>
              </a:spcAft>
            </a:pPr>
            <a:r>
              <a:rPr sz="1050" b="0">
                <a:solidFill>
                  <a:srgbClr val="3F2E1E"/>
                </a:solidFill>
                <a:latin typeface="Arial"/>
                <a:ea typeface="Arial"/>
                <a:cs typeface="Arial"/>
              </a:rPr>
              <a:t>Neurologist · Neurocritical Care &amp; Neurological Emergencies</a:t>
            </a:r>
          </a:p>
          <a:p>
            <a:pPr>
              <a:spcAft>
                <a:spcPts val="200"/>
              </a:spcAft>
            </a:pPr>
            <a:r>
              <a:rPr sz="1050" b="0">
                <a:solidFill>
                  <a:srgbClr val="3F2E1E"/>
                </a:solidFill>
                <a:latin typeface="Arial"/>
                <a:ea typeface="Arial"/>
                <a:cs typeface="Arial"/>
              </a:rPr>
              <a:t>Khamis Mushait General Hospital · Ministry of Health, Saudi Arabia</a:t>
            </a:r>
          </a:p>
          <a:p>
            <a:pPr>
              <a:spcAft>
                <a:spcPts val="0"/>
              </a:spcAft>
            </a:pPr>
            <a:r>
              <a:rPr sz="1050" b="0">
                <a:solidFill>
                  <a:srgbClr val="3F2E1E"/>
                </a:solidFill>
                <a:latin typeface="Arial"/>
                <a:ea typeface="Arial"/>
                <a:cs typeface="Arial"/>
              </a:rPr>
              <a:t>ORCID 0009-0001-5506-2757</a:t>
            </a:r>
          </a:p>
        </p:txBody>
      </p:sp>
      <p:pic>
        <p:nvPicPr>
          <p:cNvPr id="56" name="QR: lecture page" descr="qr_page.png"/>
          <p:cNvPicPr>
            <a:picLocks noChangeAspect="1"/>
          </p:cNvPicPr>
          <p:nvPr/>
        </p:nvPicPr>
        <p:blipFill>
          <a:blip r:embed="rId4"/>
          <a:stretch>
            <a:fillRect/>
          </a:stretch>
        </p:blipFill>
        <p:spPr>
          <a:xfrm>
            <a:off x="3730000" y="3700000"/>
            <a:ext cx="1150000" cy="1150000"/>
          </a:xfrm>
          <a:prstGeom prst="rect">
            <a:avLst/>
          </a:prstGeom>
        </p:spPr>
      </p:pic>
      <p:sp>
        <p:nvSpPr>
          <p:cNvPr id="57" name="The Tract"/>
          <p:cNvSpPr txBox="1"/>
          <p:nvPr/>
        </p:nvSpPr>
        <p:spPr>
          <a:xfrm>
            <a:off x="4960000" y="3760000"/>
            <a:ext cx="3700000" cy="1050000"/>
          </a:xfrm>
          <a:prstGeom prst="rect">
            <a:avLst/>
          </a:prstGeom>
          <a:noFill/>
        </p:spPr>
        <p:txBody>
          <a:bodyPr wrap="square" anchor="ctr" lIns="54864" rIns="54864" tIns="36576" bIns="36576">
            <a:noAutofit/>
          </a:bodyPr>
          <a:lstStyle/>
          <a:p>
            <a:pPr>
              <a:spcAft>
                <a:spcPts val="0"/>
              </a:spcAft>
            </a:pPr>
            <a:r>
              <a:rPr sz="1300" b="1">
                <a:solidFill>
                  <a:srgbClr val="2E2115"/>
                </a:solidFill>
                <a:latin typeface="Arial"/>
                <a:ea typeface="Arial"/>
                <a:cs typeface="Arial"/>
              </a:rPr>
              <a:t>THE TRACT</a:t>
            </a:r>
          </a:p>
          <a:p>
            <a:pPr>
              <a:spcAft>
                <a:spcPts val="600"/>
              </a:spcAft>
            </a:pPr>
            <a:r>
              <a:rPr sz="1000" b="0">
                <a:solidFill>
                  <a:srgbClr val="3F2E1E"/>
                </a:solidFill>
                <a:latin typeface="Arial"/>
                <a:ea typeface="Arial"/>
                <a:cs typeface="Arial"/>
              </a:rPr>
              <a:t>Independent Neurology Press</a:t>
            </a:r>
          </a:p>
          <a:p>
            <a:pPr>
              <a:spcAft>
                <a:spcPts val="200"/>
              </a:spcAft>
            </a:pPr>
            <a:r>
              <a:rPr sz="1100" b="1">
                <a:solidFill>
                  <a:srgbClr val="3F2E1E"/>
                </a:solidFill>
                <a:latin typeface="Arial"/>
                <a:ea typeface="Arial"/>
                <a:cs typeface="Arial"/>
              </a:rPr>
              <a:t>thetract.org/lectures</a:t>
            </a:r>
          </a:p>
          <a:p>
            <a:pPr>
              <a:spcAft>
                <a:spcPts val="400"/>
              </a:spcAft>
            </a:pPr>
            <a:r>
              <a:rPr sz="1050" b="0">
                <a:solidFill>
                  <a:srgbClr val="3F2E1E"/>
                </a:solidFill>
                <a:latin typeface="Arial"/>
                <a:ea typeface="Arial"/>
                <a:cs typeface="Arial"/>
              </a:rPr>
              <a:t>Scan for these slides, the PDF and the 2026 updates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59"/>
        <p:cNvGrpSpPr/>
        <p:nvPr/>
      </p:nvGrpSpPr>
      <p:grpSpPr>
        <a:xfrm>
          <a:off x="0" y="0"/>
          <a:ext cx="0" cy="0"/>
          <a:chOff x="0" y="0"/>
          <a:chExt cx="0" cy="0"/>
        </a:xfrm>
      </p:grpSpPr>
      <p:pic>
        <p:nvPicPr>
          <p:cNvPr id="62" name="Background" descr="image.png"/>
          <p:cNvPicPr>
            <a:picLocks noChangeAspect="1"/>
          </p:cNvPicPr>
          <p:nvPr/>
        </p:nvPicPr>
        <p:blipFill>
          <a:blip r:embed="rId3"/>
          <a:stretch>
            <a:fillRect/>
          </a:stretch>
        </p:blipFill>
        <p:spPr>
          <a:xfrm>
            <a:off x="0" y="0"/>
            <a:ext cx="9144000" cy="5143500"/>
          </a:xfrm>
          <a:prstGeom prst="rect">
            <a:avLst/>
          </a:prstGeom>
        </p:spPr>
      </p:pic>
      <p:sp>
        <p:nvSpPr>
          <p:cNvPr id="60" name="Google Shape;60;p14"/>
          <p:cNvSpPr txBox="1"/>
          <p:nvPr/>
        </p:nvSpPr>
        <p:spPr>
          <a:xfrm>
            <a:off x="512064" y="146304"/>
            <a:ext cx="8110800" cy="8961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0"/>
              </a:spcAft>
              <a:buNone/>
            </a:pPr>
            <a:r>
              <a:rPr lang="en" sz="2500" b="1">
                <a:solidFill>
                  <a:srgbClr val="6B4A2B"/>
                </a:solidFill>
                <a:latin typeface="Georgia"/>
                <a:ea typeface="Georgia"/>
                <a:cs typeface="Georgia"/>
                <a:sym typeface="Georgia"/>
              </a:rPr>
              <a:t>Overview of Stroke</a:t>
            </a:r>
            <a:endParaRPr sz="2500" b="1">
              <a:solidFill>
                <a:srgbClr val="6B4A2B"/>
              </a:solidFill>
              <a:latin typeface="Georgia"/>
              <a:ea typeface="Georgia"/>
              <a:cs typeface="Georgia"/>
              <a:sym typeface="Georgia"/>
            </a:endParaRPr>
          </a:p>
        </p:txBody>
      </p:sp>
      <p:sp>
        <p:nvSpPr>
          <p:cNvPr id="61" name="Google Shape;61;p14"/>
          <p:cNvSpPr txBox="1"/>
          <p:nvPr/>
        </p:nvSpPr>
        <p:spPr>
          <a:xfrm>
            <a:off x="512064" y="1078992"/>
            <a:ext cx="8110800" cy="35754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None/>
            </a:pPr>
            <a:r>
              <a:rPr lang="en" sz="1400">
                <a:solidFill>
                  <a:srgbClr val="3F2E1E"/>
                </a:solidFill>
                <a:latin typeface="Arial"/>
                <a:ea typeface="Arial"/>
                <a:cs typeface="Arial"/>
                <a:sym typeface="Arial"/>
              </a:rPr>
              <a:t>1. Global Impact</a:t>
            </a:r>
            <a:endParaRPr sz="1300">
              <a:solidFill>
                <a:srgbClr val="3F2E1E"/>
              </a:solidFill>
              <a:latin typeface="Arial"/>
              <a:ea typeface="Arial"/>
              <a:cs typeface="Arial"/>
              <a:sym typeface="Arial"/>
            </a:endParaRPr>
          </a:p>
          <a:p>
            <a:pPr marL="0" lvl="0" indent="0" algn="l" rtl="0">
              <a:lnSpc>
                <a:spcPct val="100000"/>
              </a:lnSpc>
              <a:spcBef>
                <a:spcPts val="0"/>
              </a:spcBef>
              <a:spcAft>
                <a:spcPts val="0"/>
              </a:spcAft>
              <a:buNone/>
            </a:pPr>
            <a:r>
              <a:rPr lang="en" sz="1400">
                <a:solidFill>
                  <a:srgbClr val="3F2E1E"/>
                </a:solidFill>
                <a:latin typeface="Arial"/>
                <a:ea typeface="Arial"/>
                <a:cs typeface="Arial"/>
                <a:sym typeface="Arial"/>
              </a:rPr>
              <a:t>Stroke is a leading cause of death and disability worldwide, with approximately 15 million people affected annually.</a:t>
            </a:r>
            <a:endParaRPr sz="1300">
              <a:solidFill>
                <a:srgbClr val="3F2E1E"/>
              </a:solidFill>
              <a:latin typeface="Arial"/>
              <a:ea typeface="Arial"/>
              <a:cs typeface="Arial"/>
              <a:sym typeface="Arial"/>
            </a:endParaRPr>
          </a:p>
          <a:p>
            <a:pPr marL="0" lvl="0" indent="0" algn="l" rtl="0">
              <a:lnSpc>
                <a:spcPct val="100000"/>
              </a:lnSpc>
              <a:spcBef>
                <a:spcPts val="0"/>
              </a:spcBef>
              <a:spcAft>
                <a:spcPts val="0"/>
              </a:spcAft>
              <a:buNone/>
            </a:pPr>
            <a:endParaRPr sz="1300">
              <a:solidFill>
                <a:srgbClr val="3F2E1E"/>
              </a:solidFill>
              <a:latin typeface="Arial"/>
              <a:ea typeface="Arial"/>
              <a:cs typeface="Arial"/>
              <a:sym typeface="Arial"/>
            </a:endParaRPr>
          </a:p>
          <a:p>
            <a:pPr marL="0" lvl="0" indent="0" algn="l" rtl="0">
              <a:lnSpc>
                <a:spcPct val="100000"/>
              </a:lnSpc>
              <a:spcBef>
                <a:spcPts val="0"/>
              </a:spcBef>
              <a:spcAft>
                <a:spcPts val="0"/>
              </a:spcAft>
              <a:buNone/>
            </a:pPr>
            <a:r>
              <a:rPr lang="en" sz="1400">
                <a:solidFill>
                  <a:srgbClr val="3F2E1E"/>
                </a:solidFill>
                <a:latin typeface="Arial"/>
                <a:ea typeface="Arial"/>
                <a:cs typeface="Arial"/>
                <a:sym typeface="Arial"/>
              </a:rPr>
              <a:t>2. Ischemic Strokes</a:t>
            </a:r>
            <a:endParaRPr sz="1300">
              <a:solidFill>
                <a:srgbClr val="3F2E1E"/>
              </a:solidFill>
              <a:latin typeface="Arial"/>
              <a:ea typeface="Arial"/>
              <a:cs typeface="Arial"/>
              <a:sym typeface="Arial"/>
            </a:endParaRPr>
          </a:p>
          <a:p>
            <a:pPr marL="0" lvl="0" indent="0" algn="l" rtl="0">
              <a:lnSpc>
                <a:spcPct val="100000"/>
              </a:lnSpc>
              <a:spcBef>
                <a:spcPts val="0"/>
              </a:spcBef>
              <a:spcAft>
                <a:spcPts val="0"/>
              </a:spcAft>
              <a:buNone/>
            </a:pPr>
            <a:r>
              <a:rPr lang="en" sz="1400">
                <a:solidFill>
                  <a:srgbClr val="3F2E1E"/>
                </a:solidFill>
                <a:latin typeface="Arial"/>
                <a:ea typeface="Arial"/>
                <a:cs typeface="Arial"/>
                <a:sym typeface="Arial"/>
              </a:rPr>
              <a:t>Ischemic strokes account for about 87% of all strokes.</a:t>
            </a:r>
            <a:endParaRPr sz="1300">
              <a:solidFill>
                <a:srgbClr val="3F2E1E"/>
              </a:solidFill>
              <a:latin typeface="Arial"/>
              <a:ea typeface="Arial"/>
              <a:cs typeface="Arial"/>
              <a:sym typeface="Arial"/>
            </a:endParaRPr>
          </a:p>
          <a:p>
            <a:pPr marL="0" lvl="0" indent="0" algn="l" rtl="0">
              <a:lnSpc>
                <a:spcPct val="100000"/>
              </a:lnSpc>
              <a:spcBef>
                <a:spcPts val="0"/>
              </a:spcBef>
              <a:spcAft>
                <a:spcPts val="0"/>
              </a:spcAft>
              <a:buNone/>
            </a:pPr>
            <a:endParaRPr sz="1300">
              <a:solidFill>
                <a:srgbClr val="3F2E1E"/>
              </a:solidFill>
              <a:latin typeface="Arial"/>
              <a:ea typeface="Arial"/>
              <a:cs typeface="Arial"/>
              <a:sym typeface="Arial"/>
            </a:endParaRPr>
          </a:p>
          <a:p>
            <a:pPr marL="0" lvl="0" indent="0" algn="l" rtl="0">
              <a:lnSpc>
                <a:spcPct val="100000"/>
              </a:lnSpc>
              <a:spcBef>
                <a:spcPts val="0"/>
              </a:spcBef>
              <a:spcAft>
                <a:spcPts val="0"/>
              </a:spcAft>
              <a:buNone/>
            </a:pPr>
            <a:r>
              <a:rPr lang="en" sz="1400">
                <a:solidFill>
                  <a:srgbClr val="3F2E1E"/>
                </a:solidFill>
                <a:latin typeface="Arial"/>
                <a:ea typeface="Arial"/>
                <a:cs typeface="Arial"/>
                <a:sym typeface="Arial"/>
              </a:rPr>
              <a:t>3. Time-Sensitive</a:t>
            </a:r>
            <a:endParaRPr sz="1300">
              <a:solidFill>
                <a:srgbClr val="3F2E1E"/>
              </a:solidFill>
              <a:latin typeface="Arial"/>
              <a:ea typeface="Arial"/>
              <a:cs typeface="Arial"/>
              <a:sym typeface="Arial"/>
            </a:endParaRPr>
          </a:p>
          <a:p>
            <a:pPr marL="0" lvl="0" indent="0" algn="l" rtl="0">
              <a:lnSpc>
                <a:spcPct val="100000"/>
              </a:lnSpc>
              <a:spcBef>
                <a:spcPts val="0"/>
              </a:spcBef>
              <a:spcAft>
                <a:spcPts val="0"/>
              </a:spcAft>
              <a:buNone/>
            </a:pPr>
            <a:r>
              <a:rPr lang="en" sz="1400">
                <a:solidFill>
                  <a:srgbClr val="3F2E1E"/>
                </a:solidFill>
                <a:latin typeface="Arial"/>
                <a:ea typeface="Arial"/>
                <a:cs typeface="Arial"/>
                <a:sym typeface="Arial"/>
              </a:rPr>
              <a:t>The phrase 'time is brain' emphasizes the critical need for rapid assessment and treatment.</a:t>
            </a:r>
            <a:endParaRPr sz="1300">
              <a:solidFill>
                <a:srgbClr val="3F2E1E"/>
              </a:solidFill>
              <a:latin typeface="Arial"/>
              <a:ea typeface="Arial"/>
              <a:cs typeface="Arial"/>
              <a:sym typeface="Arial"/>
            </a:endParaRPr>
          </a:p>
          <a:p>
            <a:pPr marL="0" lvl="0" indent="0" algn="l" rtl="0">
              <a:lnSpc>
                <a:spcPct val="100000"/>
              </a:lnSpc>
              <a:spcBef>
                <a:spcPts val="0"/>
              </a:spcBef>
              <a:spcAft>
                <a:spcPts val="0"/>
              </a:spcAft>
              <a:buNone/>
            </a:pPr>
            <a:endParaRPr sz="1300">
              <a:solidFill>
                <a:srgbClr val="3F2E1E"/>
              </a:solidFill>
              <a:latin typeface="Arial"/>
              <a:ea typeface="Arial"/>
              <a:cs typeface="Arial"/>
              <a:sym typeface="Arial"/>
            </a:endParaRPr>
          </a:p>
          <a:p>
            <a:pPr marL="0" lvl="0" indent="0" algn="l" rtl="0">
              <a:lnSpc>
                <a:spcPct val="100000"/>
              </a:lnSpc>
              <a:spcBef>
                <a:spcPts val="0"/>
              </a:spcBef>
              <a:spcAft>
                <a:spcPts val="0"/>
              </a:spcAft>
              <a:buNone/>
            </a:pPr>
            <a:r>
              <a:rPr lang="en" sz="1400">
                <a:solidFill>
                  <a:srgbClr val="3F2E1E"/>
                </a:solidFill>
                <a:latin typeface="Arial"/>
                <a:ea typeface="Arial"/>
                <a:cs typeface="Arial"/>
                <a:sym typeface="Arial"/>
              </a:rPr>
              <a:t>4. Early Intervention</a:t>
            </a:r>
            <a:endParaRPr sz="1300">
              <a:solidFill>
                <a:srgbClr val="3F2E1E"/>
              </a:solidFill>
              <a:latin typeface="Arial"/>
              <a:ea typeface="Arial"/>
              <a:cs typeface="Arial"/>
              <a:sym typeface="Arial"/>
            </a:endParaRPr>
          </a:p>
          <a:p>
            <a:pPr marL="0" lvl="0" indent="0" algn="l" rtl="0">
              <a:lnSpc>
                <a:spcPct val="100000"/>
              </a:lnSpc>
              <a:spcBef>
                <a:spcPts val="0"/>
              </a:spcBef>
              <a:spcAft>
                <a:spcPts val="0"/>
              </a:spcAft>
              <a:buNone/>
            </a:pPr>
            <a:r>
              <a:rPr lang="en" sz="1400">
                <a:solidFill>
                  <a:srgbClr val="3F2E1E"/>
                </a:solidFill>
                <a:latin typeface="Arial"/>
                <a:ea typeface="Arial"/>
                <a:cs typeface="Arial"/>
                <a:sym typeface="Arial"/>
              </a:rPr>
              <a:t>Early intervention can significantly improve patient outcomes and reduce long-term disability.</a:t>
            </a:r>
            <a:endParaRPr sz="1300">
              <a:solidFill>
                <a:srgbClr val="3F2E1E"/>
              </a:solidFill>
              <a:latin typeface="Arial"/>
              <a:ea typeface="Arial"/>
              <a:cs typeface="Arial"/>
              <a:sym typeface="Arial"/>
            </a:endParaRPr>
          </a:p>
          <a:p>
            <a:pPr marL="0" lvl="0" indent="0" algn="l" rtl="0">
              <a:lnSpc>
                <a:spcPct val="100000"/>
              </a:lnSpc>
              <a:spcBef>
                <a:spcPts val="0"/>
              </a:spcBef>
              <a:spcAft>
                <a:spcPts val="0"/>
              </a:spcAft>
              <a:buNone/>
            </a:pPr>
            <a:endParaRPr sz="1300">
              <a:solidFill>
                <a:srgbClr val="3F2E1E"/>
              </a:solidFill>
              <a:latin typeface="Arial"/>
              <a:ea typeface="Arial"/>
              <a:cs typeface="Arial"/>
              <a:sym typeface="Arial"/>
            </a:endParaRPr>
          </a:p>
          <a:p>
            <a:pPr marL="0" lvl="0" indent="0" algn="l" rtl="0">
              <a:lnSpc>
                <a:spcPct val="100000"/>
              </a:lnSpc>
              <a:spcBef>
                <a:spcPts val="0"/>
              </a:spcBef>
              <a:spcAft>
                <a:spcPts val="0"/>
              </a:spcAft>
              <a:buNone/>
            </a:pPr>
            <a:r>
              <a:rPr lang="en" sz="1400">
                <a:solidFill>
                  <a:srgbClr val="3F2E1E"/>
                </a:solidFill>
                <a:latin typeface="Arial"/>
                <a:ea typeface="Arial"/>
                <a:cs typeface="Arial"/>
                <a:sym typeface="Arial"/>
              </a:rPr>
              <a:t>5. Pre-Hospital Management</a:t>
            </a:r>
            <a:endParaRPr sz="1300">
              <a:solidFill>
                <a:srgbClr val="3F2E1E"/>
              </a:solidFill>
              <a:latin typeface="Arial"/>
              <a:ea typeface="Arial"/>
              <a:cs typeface="Arial"/>
              <a:sym typeface="Arial"/>
            </a:endParaRPr>
          </a:p>
          <a:p>
            <a:pPr marL="0" lvl="0" indent="0" algn="l" rtl="0">
              <a:lnSpc>
                <a:spcPct val="100000"/>
              </a:lnSpc>
              <a:spcBef>
                <a:spcPts val="0"/>
              </a:spcBef>
              <a:spcAft>
                <a:spcPts val="0"/>
              </a:spcAft>
              <a:buNone/>
            </a:pPr>
            <a:r>
              <a:rPr lang="en" sz="1400">
                <a:solidFill>
                  <a:srgbClr val="3F2E1E"/>
                </a:solidFill>
                <a:latin typeface="Arial"/>
                <a:ea typeface="Arial"/>
                <a:cs typeface="Arial"/>
                <a:sym typeface="Arial"/>
              </a:rPr>
              <a:t>Stroke management starts pre-hospital.</a:t>
            </a:r>
            <a:endParaRPr sz="1300">
              <a:solidFill>
                <a:srgbClr val="3F2E1E"/>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65"/>
        <p:cNvGrpSpPr/>
        <p:nvPr/>
      </p:nvGrpSpPr>
      <p:grpSpPr>
        <a:xfrm>
          <a:off x="0" y="0"/>
          <a:ext cx="0" cy="0"/>
          <a:chOff x="0" y="0"/>
          <a:chExt cx="0" cy="0"/>
        </a:xfrm>
      </p:grpSpPr>
      <p:pic>
        <p:nvPicPr>
          <p:cNvPr id="69" name="Background" descr="image.png"/>
          <p:cNvPicPr>
            <a:picLocks noChangeAspect="1"/>
          </p:cNvPicPr>
          <p:nvPr/>
        </p:nvPicPr>
        <p:blipFill>
          <a:blip r:embed="rId3"/>
          <a:stretch>
            <a:fillRect/>
          </a:stretch>
        </p:blipFill>
        <p:spPr>
          <a:xfrm>
            <a:off x="0" y="0"/>
            <a:ext cx="9144000" cy="5143500"/>
          </a:xfrm>
          <a:prstGeom prst="rect">
            <a:avLst/>
          </a:prstGeom>
        </p:spPr>
      </p:pic>
      <p:sp>
        <p:nvSpPr>
          <p:cNvPr id="66" name="Google Shape;66;p15"/>
          <p:cNvSpPr txBox="1"/>
          <p:nvPr/>
        </p:nvSpPr>
        <p:spPr>
          <a:xfrm>
            <a:off x="512064" y="146304"/>
            <a:ext cx="8110800" cy="8961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0"/>
              </a:spcAft>
              <a:buNone/>
            </a:pPr>
            <a:r>
              <a:rPr lang="en" sz="2500" b="1">
                <a:solidFill>
                  <a:srgbClr val="6B4A2B"/>
                </a:solidFill>
                <a:latin typeface="Georgia"/>
                <a:ea typeface="Georgia"/>
                <a:cs typeface="Georgia"/>
                <a:sym typeface="Georgia"/>
              </a:rPr>
              <a:t>Discovering the Etymology of Stroke</a:t>
            </a:r>
            <a:endParaRPr sz="2500" b="1">
              <a:solidFill>
                <a:srgbClr val="6B4A2B"/>
              </a:solidFill>
              <a:latin typeface="Georgia"/>
              <a:ea typeface="Georgia"/>
              <a:cs typeface="Georgia"/>
              <a:sym typeface="Georgia"/>
            </a:endParaRPr>
          </a:p>
        </p:txBody>
      </p:sp>
      <p:sp>
        <p:nvSpPr>
          <p:cNvPr id="67" name="Google Shape;67;p15"/>
          <p:cNvSpPr txBox="1"/>
          <p:nvPr/>
        </p:nvSpPr>
        <p:spPr>
          <a:xfrm>
            <a:off x="512064" y="1078992"/>
            <a:ext cx="4316100" cy="35754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None/>
            </a:pPr>
            <a:r>
              <a:rPr lang="en" sz="1300">
                <a:solidFill>
                  <a:srgbClr val="3F2E1E"/>
                </a:solidFill>
                <a:latin typeface="Arial"/>
                <a:ea typeface="Arial"/>
                <a:cs typeface="Arial"/>
                <a:sym typeface="Arial"/>
              </a:rPr>
              <a:t>The term "stroke" comes from the Middle English "strok" — "a blow", the same root as "strike". The medical sense, "a stroke of God's hand", appears in the late 1500s. This reflects the sudden nature of a stroke, often felt like being struck by something unexpected. Additionally, in the medical context, the Latin term "ictus" was used, meaning "a blow" as well, highlighting how quickly a stroke can take effect. Imagine a person, let’s say 58 years old, who experiences a stroke out of nowhere while at a family gathering—this sudden incident can leave everyone in shock. Understanding this history helps illustrate the abrupt and impactful experience of a stroke.</a:t>
            </a:r>
            <a:endParaRPr sz="1300">
              <a:solidFill>
                <a:srgbClr val="3F2E1E"/>
              </a:solidFill>
              <a:latin typeface="Arial"/>
              <a:ea typeface="Arial"/>
              <a:cs typeface="Arial"/>
              <a:sym typeface="Arial"/>
            </a:endParaRPr>
          </a:p>
        </p:txBody>
      </p:sp>
      <p:pic>
        <p:nvPicPr>
          <p:cNvPr id="68" name="Google Shape;68;p15"/>
          <p:cNvPicPr preferRelativeResize="0"/>
          <p:nvPr/>
        </p:nvPicPr>
        <p:blipFill>
          <a:blip r:embed="rId4">
            <a:alphaModFix/>
          </a:blip>
          <a:stretch>
            <a:fillRect/>
          </a:stretch>
        </p:blipFill>
        <p:spPr>
          <a:xfrm>
            <a:off x="5839989" y="1243584"/>
            <a:ext cx="2328630" cy="3236976"/>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72"/>
        <p:cNvGrpSpPr/>
        <p:nvPr/>
      </p:nvGrpSpPr>
      <p:grpSpPr>
        <a:xfrm>
          <a:off x="0" y="0"/>
          <a:ext cx="0" cy="0"/>
          <a:chOff x="0" y="0"/>
          <a:chExt cx="0" cy="0"/>
        </a:xfrm>
      </p:grpSpPr>
      <p:pic>
        <p:nvPicPr>
          <p:cNvPr id="83" name="Background" descr="image.png"/>
          <p:cNvPicPr>
            <a:picLocks noChangeAspect="1"/>
          </p:cNvPicPr>
          <p:nvPr/>
        </p:nvPicPr>
        <p:blipFill>
          <a:blip r:embed="rId3"/>
          <a:stretch>
            <a:fillRect/>
          </a:stretch>
        </p:blipFill>
        <p:spPr>
          <a:xfrm>
            <a:off x="0" y="0"/>
            <a:ext cx="9144000" cy="5143500"/>
          </a:xfrm>
          <a:prstGeom prst="rect">
            <a:avLst/>
          </a:prstGeom>
        </p:spPr>
      </p:pic>
      <p:sp>
        <p:nvSpPr>
          <p:cNvPr id="73" name="Google Shape;73;p16"/>
          <p:cNvSpPr txBox="1"/>
          <p:nvPr/>
        </p:nvSpPr>
        <p:spPr>
          <a:xfrm>
            <a:off x="512064" y="146304"/>
            <a:ext cx="8110800" cy="8961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0"/>
              </a:spcAft>
              <a:buNone/>
            </a:pPr>
            <a:r>
              <a:rPr lang="en" sz="2500" b="1">
                <a:solidFill>
                  <a:srgbClr val="6B4A2B"/>
                </a:solidFill>
                <a:latin typeface="Georgia"/>
                <a:ea typeface="Georgia"/>
                <a:cs typeface="Georgia"/>
                <a:sym typeface="Georgia"/>
              </a:rPr>
              <a:t>Defining Stroke According to Leading Institutions</a:t>
            </a:r>
            <a:endParaRPr sz="2500" b="1">
              <a:solidFill>
                <a:srgbClr val="6B4A2B"/>
              </a:solidFill>
              <a:latin typeface="Georgia"/>
              <a:ea typeface="Georgia"/>
              <a:cs typeface="Georgia"/>
              <a:sym typeface="Georgia"/>
            </a:endParaRPr>
          </a:p>
        </p:txBody>
      </p:sp>
      <p:sp>
        <p:nvSpPr>
          <p:cNvPr id="74" name="Google Shape;74;p16"/>
          <p:cNvSpPr txBox="1"/>
          <p:nvPr/>
        </p:nvSpPr>
        <p:spPr>
          <a:xfrm>
            <a:off x="512064" y="932688"/>
            <a:ext cx="8110800" cy="4023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sz="1500">
                <a:solidFill>
                  <a:srgbClr val="3F2E1E"/>
                </a:solidFill>
                <a:latin typeface="Arial"/>
                <a:ea typeface="Arial"/>
                <a:cs typeface="Arial"/>
                <a:sym typeface="Arial"/>
              </a:rPr>
              <a:t>Evidence-Based Insights from Renowned Medical Sources</a:t>
            </a:r>
            <a:endParaRPr sz="1500">
              <a:solidFill>
                <a:srgbClr val="3F2E1E"/>
              </a:solidFill>
              <a:latin typeface="Arial"/>
              <a:ea typeface="Arial"/>
              <a:cs typeface="Arial"/>
              <a:sym typeface="Arial"/>
            </a:endParaRPr>
          </a:p>
        </p:txBody>
      </p:sp>
      <p:sp>
        <p:nvSpPr>
          <p:cNvPr id="75" name="Google Shape;75;p16"/>
          <p:cNvSpPr txBox="1"/>
          <p:nvPr/>
        </p:nvSpPr>
        <p:spPr>
          <a:xfrm>
            <a:off x="612648" y="1618488"/>
            <a:ext cx="3959400" cy="3750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None/>
            </a:pPr>
            <a:r>
              <a:rPr lang="en" sz="1300" b="1">
                <a:solidFill>
                  <a:srgbClr val="3F2E1E"/>
                </a:solidFill>
                <a:latin typeface="Arial"/>
                <a:ea typeface="Arial"/>
                <a:cs typeface="Arial"/>
                <a:sym typeface="Arial"/>
              </a:rPr>
              <a:t>What is Stroke?</a:t>
            </a:r>
            <a:endParaRPr sz="1300" b="1">
              <a:solidFill>
                <a:srgbClr val="3F2E1E"/>
              </a:solidFill>
              <a:latin typeface="Arial"/>
              <a:ea typeface="Arial"/>
              <a:cs typeface="Arial"/>
              <a:sym typeface="Arial"/>
            </a:endParaRPr>
          </a:p>
        </p:txBody>
      </p:sp>
      <p:sp>
        <p:nvSpPr>
          <p:cNvPr id="76" name="Google Shape;76;p16"/>
          <p:cNvSpPr txBox="1"/>
          <p:nvPr/>
        </p:nvSpPr>
        <p:spPr>
          <a:xfrm>
            <a:off x="612648" y="1920240"/>
            <a:ext cx="3959400" cy="12894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sz="1200">
                <a:solidFill>
                  <a:srgbClr val="3F2E1E"/>
                </a:solidFill>
                <a:latin typeface="Arial"/>
                <a:ea typeface="Arial"/>
                <a:cs typeface="Arial"/>
                <a:sym typeface="Arial"/>
              </a:rPr>
              <a:t>A stroke occurs when blood flow to the brain is interrupted by a blockage or burst blood vessel. This can lead to brain damage and impaired bodily functions. For example, a hospital report might state that 15% of patients experience long-term complications after a stroke.</a:t>
            </a:r>
            <a:endParaRPr sz="1200">
              <a:solidFill>
                <a:srgbClr val="3F2E1E"/>
              </a:solidFill>
              <a:latin typeface="Arial"/>
              <a:ea typeface="Arial"/>
              <a:cs typeface="Arial"/>
              <a:sym typeface="Arial"/>
            </a:endParaRPr>
          </a:p>
        </p:txBody>
      </p:sp>
      <p:sp>
        <p:nvSpPr>
          <p:cNvPr id="77" name="Google Shape;77;p16"/>
          <p:cNvSpPr txBox="1"/>
          <p:nvPr/>
        </p:nvSpPr>
        <p:spPr>
          <a:xfrm>
            <a:off x="4663440" y="1618488"/>
            <a:ext cx="3959400" cy="3750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None/>
            </a:pPr>
            <a:r>
              <a:rPr lang="en" sz="1300" b="1">
                <a:solidFill>
                  <a:srgbClr val="3F2E1E"/>
                </a:solidFill>
                <a:latin typeface="Arial"/>
                <a:ea typeface="Arial"/>
                <a:cs typeface="Arial"/>
                <a:sym typeface="Arial"/>
              </a:rPr>
              <a:t>Types of Stroke</a:t>
            </a:r>
            <a:endParaRPr sz="1300" b="1">
              <a:solidFill>
                <a:srgbClr val="3F2E1E"/>
              </a:solidFill>
              <a:latin typeface="Arial"/>
              <a:ea typeface="Arial"/>
              <a:cs typeface="Arial"/>
              <a:sym typeface="Arial"/>
            </a:endParaRPr>
          </a:p>
        </p:txBody>
      </p:sp>
      <p:sp>
        <p:nvSpPr>
          <p:cNvPr id="78" name="Google Shape;78;p16"/>
          <p:cNvSpPr txBox="1"/>
          <p:nvPr/>
        </p:nvSpPr>
        <p:spPr>
          <a:xfrm>
            <a:off x="4663440" y="1920240"/>
            <a:ext cx="3959400" cy="12894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sz="1200">
                <a:solidFill>
                  <a:srgbClr val="3F2E1E"/>
                </a:solidFill>
                <a:latin typeface="Arial"/>
                <a:ea typeface="Arial"/>
                <a:cs typeface="Arial"/>
                <a:sym typeface="Arial"/>
              </a:rPr>
              <a:t>Strokes are categorized into two main types: ischemic and hemorrhagic. Ischemic strokes, caused by blockages, account for about 87% of all strokes. Hemorrhagic strokes occur when a blood vessel ruptures. Understanding these types is crucial for timely treatment.</a:t>
            </a:r>
            <a:endParaRPr sz="1200">
              <a:solidFill>
                <a:srgbClr val="3F2E1E"/>
              </a:solidFill>
              <a:latin typeface="Arial"/>
              <a:ea typeface="Arial"/>
              <a:cs typeface="Arial"/>
              <a:sym typeface="Arial"/>
            </a:endParaRPr>
          </a:p>
        </p:txBody>
      </p:sp>
      <p:sp>
        <p:nvSpPr>
          <p:cNvPr id="79" name="Google Shape;79;p16"/>
          <p:cNvSpPr txBox="1"/>
          <p:nvPr/>
        </p:nvSpPr>
        <p:spPr>
          <a:xfrm>
            <a:off x="612648" y="3410712"/>
            <a:ext cx="3959400" cy="3750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None/>
            </a:pPr>
            <a:r>
              <a:rPr lang="en" sz="1300" b="1">
                <a:solidFill>
                  <a:srgbClr val="3F2E1E"/>
                </a:solidFill>
                <a:latin typeface="Arial"/>
                <a:ea typeface="Arial"/>
                <a:cs typeface="Arial"/>
                <a:sym typeface="Arial"/>
              </a:rPr>
              <a:t>Impact of Stroke</a:t>
            </a:r>
            <a:endParaRPr sz="1300" b="1">
              <a:solidFill>
                <a:srgbClr val="3F2E1E"/>
              </a:solidFill>
              <a:latin typeface="Arial"/>
              <a:ea typeface="Arial"/>
              <a:cs typeface="Arial"/>
              <a:sym typeface="Arial"/>
            </a:endParaRPr>
          </a:p>
        </p:txBody>
      </p:sp>
      <p:sp>
        <p:nvSpPr>
          <p:cNvPr id="80" name="Google Shape;80;p16"/>
          <p:cNvSpPr txBox="1"/>
          <p:nvPr/>
        </p:nvSpPr>
        <p:spPr>
          <a:xfrm>
            <a:off x="612648" y="3712464"/>
            <a:ext cx="3959400" cy="12894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sz="1200">
                <a:solidFill>
                  <a:srgbClr val="3F2E1E"/>
                </a:solidFill>
                <a:latin typeface="Arial"/>
                <a:ea typeface="Arial"/>
                <a:cs typeface="Arial"/>
                <a:sym typeface="Arial"/>
              </a:rPr>
              <a:t>According to the World Health Organization, strokes are a leading cause of death globally, affecting approximately 15 million people each year. Of these, nearly 5 million do not survive, highlighting the urgent need for awareness and prompt medical response.</a:t>
            </a:r>
            <a:endParaRPr sz="1200">
              <a:solidFill>
                <a:srgbClr val="3F2E1E"/>
              </a:solidFill>
              <a:latin typeface="Arial"/>
              <a:ea typeface="Arial"/>
              <a:cs typeface="Arial"/>
              <a:sym typeface="Arial"/>
            </a:endParaRPr>
          </a:p>
        </p:txBody>
      </p:sp>
      <p:sp>
        <p:nvSpPr>
          <p:cNvPr id="81" name="Google Shape;81;p16"/>
          <p:cNvSpPr txBox="1"/>
          <p:nvPr/>
        </p:nvSpPr>
        <p:spPr>
          <a:xfrm>
            <a:off x="4663440" y="3410712"/>
            <a:ext cx="3959400" cy="3750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None/>
            </a:pPr>
            <a:r>
              <a:rPr lang="en" sz="1300" b="1">
                <a:solidFill>
                  <a:srgbClr val="3F2E1E"/>
                </a:solidFill>
                <a:latin typeface="Arial"/>
                <a:ea typeface="Arial"/>
                <a:cs typeface="Arial"/>
                <a:sym typeface="Arial"/>
              </a:rPr>
              <a:t>Stroke Risk Factors</a:t>
            </a:r>
            <a:endParaRPr sz="1300" b="1">
              <a:solidFill>
                <a:srgbClr val="3F2E1E"/>
              </a:solidFill>
              <a:latin typeface="Arial"/>
              <a:ea typeface="Arial"/>
              <a:cs typeface="Arial"/>
              <a:sym typeface="Arial"/>
            </a:endParaRPr>
          </a:p>
        </p:txBody>
      </p:sp>
      <p:sp>
        <p:nvSpPr>
          <p:cNvPr id="82" name="Google Shape;82;p16"/>
          <p:cNvSpPr txBox="1"/>
          <p:nvPr/>
        </p:nvSpPr>
        <p:spPr>
          <a:xfrm>
            <a:off x="4663440" y="3712464"/>
            <a:ext cx="3959400" cy="12894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sz="1200">
                <a:solidFill>
                  <a:srgbClr val="3F2E1E"/>
                </a:solidFill>
                <a:latin typeface="Arial"/>
                <a:ea typeface="Arial"/>
                <a:cs typeface="Arial"/>
                <a:sym typeface="Arial"/>
              </a:rPr>
              <a:t>Common risk factors include high blood pressure, diabetes, and smoking. For instance, studies show that individuals with untreated high blood pressure are three times more likely to experience a stroke. Managing these factors can significantly reduce stroke risk.</a:t>
            </a:r>
            <a:endParaRPr sz="1200">
              <a:solidFill>
                <a:srgbClr val="3F2E1E"/>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86"/>
        <p:cNvGrpSpPr/>
        <p:nvPr/>
      </p:nvGrpSpPr>
      <p:grpSpPr>
        <a:xfrm>
          <a:off x="0" y="0"/>
          <a:ext cx="0" cy="0"/>
          <a:chOff x="0" y="0"/>
          <a:chExt cx="0" cy="0"/>
        </a:xfrm>
      </p:grpSpPr>
      <p:pic>
        <p:nvPicPr>
          <p:cNvPr id="95" name="Background" descr="image.png"/>
          <p:cNvPicPr>
            <a:picLocks noChangeAspect="1"/>
          </p:cNvPicPr>
          <p:nvPr/>
        </p:nvPicPr>
        <p:blipFill>
          <a:blip r:embed="rId3"/>
          <a:stretch>
            <a:fillRect/>
          </a:stretch>
        </p:blipFill>
        <p:spPr>
          <a:xfrm>
            <a:off x="0" y="0"/>
            <a:ext cx="9144000" cy="5143500"/>
          </a:xfrm>
          <a:prstGeom prst="rect">
            <a:avLst/>
          </a:prstGeom>
        </p:spPr>
      </p:pic>
      <p:sp>
        <p:nvSpPr>
          <p:cNvPr id="87" name="Google Shape;87;p17"/>
          <p:cNvSpPr txBox="1"/>
          <p:nvPr/>
        </p:nvSpPr>
        <p:spPr>
          <a:xfrm>
            <a:off x="512064" y="146304"/>
            <a:ext cx="8110800" cy="8961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0"/>
              </a:spcAft>
              <a:buNone/>
            </a:pPr>
            <a:r>
              <a:rPr lang="en" sz="2500" b="1">
                <a:solidFill>
                  <a:srgbClr val="6B4A2B"/>
                </a:solidFill>
                <a:latin typeface="Georgia"/>
                <a:ea typeface="Georgia"/>
                <a:cs typeface="Georgia"/>
                <a:sym typeface="Georgia"/>
              </a:rPr>
              <a:t>Role of Emergency Medical Services (EMS)</a:t>
            </a:r>
            <a:endParaRPr sz="2500" b="1">
              <a:solidFill>
                <a:srgbClr val="6B4A2B"/>
              </a:solidFill>
              <a:latin typeface="Georgia"/>
              <a:ea typeface="Georgia"/>
              <a:cs typeface="Georgia"/>
              <a:sym typeface="Georgia"/>
            </a:endParaRPr>
          </a:p>
        </p:txBody>
      </p:sp>
      <p:sp>
        <p:nvSpPr>
          <p:cNvPr id="88" name="Google Shape;88;p17"/>
          <p:cNvSpPr txBox="1"/>
          <p:nvPr/>
        </p:nvSpPr>
        <p:spPr>
          <a:xfrm>
            <a:off x="512064" y="932688"/>
            <a:ext cx="8110800" cy="402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800">
              <a:solidFill>
                <a:schemeClr val="dk2"/>
              </a:solidFill>
            </a:endParaRPr>
          </a:p>
        </p:txBody>
      </p:sp>
      <p:sp>
        <p:nvSpPr>
          <p:cNvPr id="89" name="Google Shape;89;p17"/>
          <p:cNvSpPr txBox="1"/>
          <p:nvPr/>
        </p:nvSpPr>
        <p:spPr>
          <a:xfrm>
            <a:off x="512064" y="1618488"/>
            <a:ext cx="8110800" cy="3750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None/>
            </a:pPr>
            <a:r>
              <a:rPr lang="en" sz="1300" b="1">
                <a:solidFill>
                  <a:srgbClr val="3F2E1E"/>
                </a:solidFill>
                <a:latin typeface="Arial"/>
                <a:ea typeface="Arial"/>
                <a:cs typeface="Arial"/>
                <a:sym typeface="Arial"/>
              </a:rPr>
              <a:t>BE-FAST Acronym</a:t>
            </a:r>
            <a:endParaRPr sz="1300" b="1">
              <a:solidFill>
                <a:srgbClr val="3F2E1E"/>
              </a:solidFill>
              <a:latin typeface="Arial"/>
              <a:ea typeface="Arial"/>
              <a:cs typeface="Arial"/>
              <a:sym typeface="Arial"/>
            </a:endParaRPr>
          </a:p>
        </p:txBody>
      </p:sp>
      <p:sp>
        <p:nvSpPr>
          <p:cNvPr id="90" name="Google Shape;90;p17"/>
          <p:cNvSpPr txBox="1"/>
          <p:nvPr/>
        </p:nvSpPr>
        <p:spPr>
          <a:xfrm>
            <a:off x="512064" y="1883664"/>
            <a:ext cx="8110800" cy="740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sz="1300">
                <a:solidFill>
                  <a:srgbClr val="3F2E1E"/>
                </a:solidFill>
                <a:latin typeface="Arial"/>
                <a:ea typeface="Arial"/>
                <a:cs typeface="Arial"/>
                <a:sym typeface="Arial"/>
              </a:rPr>
              <a:t>EMS uses the BE-FAST acronym for early recognition of stroke symptoms: Balance abnormalities, Eyes (visual problems), Face drooping, Arm weakness, Speech difficulties, and Time to call emergency services.</a:t>
            </a:r>
            <a:endParaRPr sz="1200">
              <a:solidFill>
                <a:srgbClr val="3F2E1E"/>
              </a:solidFill>
              <a:latin typeface="Arial"/>
              <a:ea typeface="Arial"/>
              <a:cs typeface="Arial"/>
              <a:sym typeface="Arial"/>
            </a:endParaRPr>
          </a:p>
        </p:txBody>
      </p:sp>
      <p:sp>
        <p:nvSpPr>
          <p:cNvPr id="91" name="Google Shape;91;p17"/>
          <p:cNvSpPr txBox="1"/>
          <p:nvPr/>
        </p:nvSpPr>
        <p:spPr>
          <a:xfrm>
            <a:off x="512064" y="2743200"/>
            <a:ext cx="8110800" cy="3750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None/>
            </a:pPr>
            <a:r>
              <a:rPr lang="en" sz="1300" b="1">
                <a:solidFill>
                  <a:srgbClr val="3F2E1E"/>
                </a:solidFill>
                <a:latin typeface="Arial"/>
                <a:ea typeface="Arial"/>
                <a:cs typeface="Arial"/>
                <a:sym typeface="Arial"/>
              </a:rPr>
              <a:t>Rapid Pre-Notification</a:t>
            </a:r>
            <a:endParaRPr sz="1300" b="1">
              <a:solidFill>
                <a:srgbClr val="3F2E1E"/>
              </a:solidFill>
              <a:latin typeface="Arial"/>
              <a:ea typeface="Arial"/>
              <a:cs typeface="Arial"/>
              <a:sym typeface="Arial"/>
            </a:endParaRPr>
          </a:p>
        </p:txBody>
      </p:sp>
      <p:sp>
        <p:nvSpPr>
          <p:cNvPr id="92" name="Google Shape;92;p17"/>
          <p:cNvSpPr txBox="1"/>
          <p:nvPr/>
        </p:nvSpPr>
        <p:spPr>
          <a:xfrm>
            <a:off x="512064" y="2999232"/>
            <a:ext cx="8110800" cy="740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sz="1300">
                <a:solidFill>
                  <a:srgbClr val="3F2E1E"/>
                </a:solidFill>
                <a:latin typeface="Arial"/>
                <a:ea typeface="Arial"/>
                <a:cs typeface="Arial"/>
                <a:sym typeface="Arial"/>
              </a:rPr>
              <a:t>Pre-notification to the receiving hospital allows for rapid stroke team activation.</a:t>
            </a:r>
            <a:endParaRPr sz="1200">
              <a:solidFill>
                <a:srgbClr val="3F2E1E"/>
              </a:solidFill>
              <a:latin typeface="Arial"/>
              <a:ea typeface="Arial"/>
              <a:cs typeface="Arial"/>
              <a:sym typeface="Arial"/>
            </a:endParaRPr>
          </a:p>
        </p:txBody>
      </p:sp>
      <p:sp>
        <p:nvSpPr>
          <p:cNvPr id="93" name="Google Shape;93;p17"/>
          <p:cNvSpPr txBox="1"/>
          <p:nvPr/>
        </p:nvSpPr>
        <p:spPr>
          <a:xfrm>
            <a:off x="512064" y="3867912"/>
            <a:ext cx="8110800" cy="3750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None/>
            </a:pPr>
            <a:r>
              <a:rPr lang="en" sz="1300" b="1">
                <a:solidFill>
                  <a:srgbClr val="3F2E1E"/>
                </a:solidFill>
                <a:latin typeface="Arial"/>
                <a:ea typeface="Arial"/>
                <a:cs typeface="Arial"/>
                <a:sym typeface="Arial"/>
              </a:rPr>
              <a:t>Transport Protocol</a:t>
            </a:r>
            <a:endParaRPr sz="1300" b="1">
              <a:solidFill>
                <a:srgbClr val="3F2E1E"/>
              </a:solidFill>
              <a:latin typeface="Arial"/>
              <a:ea typeface="Arial"/>
              <a:cs typeface="Arial"/>
              <a:sym typeface="Arial"/>
            </a:endParaRPr>
          </a:p>
        </p:txBody>
      </p:sp>
      <p:sp>
        <p:nvSpPr>
          <p:cNvPr id="94" name="Google Shape;94;p17"/>
          <p:cNvSpPr txBox="1"/>
          <p:nvPr/>
        </p:nvSpPr>
        <p:spPr>
          <a:xfrm>
            <a:off x="512064" y="4123944"/>
            <a:ext cx="8110800" cy="740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400"/>
              </a:spcAft>
              <a:buNone/>
            </a:pPr>
            <a:r>
              <a:rPr sz="1300" b="0">
                <a:solidFill>
                  <a:srgbClr val="3F2E1E"/>
                </a:solidFill>
                <a:latin typeface="Arial"/>
                <a:ea typeface="Arial"/>
                <a:cs typeface="Arial"/>
              </a:rPr>
              <a:t>2026: take the patient to the closest appropriate stroke-capable hospital. If a large vessel occlusion is suspected (e.g., RACE &gt; 4) and a thrombectomy centre is within reach — or fast transfer is not available — go direct. Mobile stroke units are now Class 1.</a:t>
            </a:r>
            <a:endParaRPr sz="1200">
              <a:solidFill>
                <a:srgbClr val="3F2E1E"/>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98"/>
        <p:cNvGrpSpPr/>
        <p:nvPr/>
      </p:nvGrpSpPr>
      <p:grpSpPr>
        <a:xfrm>
          <a:off x="0" y="0"/>
          <a:ext cx="0" cy="0"/>
          <a:chOff x="0" y="0"/>
          <a:chExt cx="0" cy="0"/>
        </a:xfrm>
      </p:grpSpPr>
      <p:pic>
        <p:nvPicPr>
          <p:cNvPr id="102" name="Background" descr="image.png"/>
          <p:cNvPicPr>
            <a:picLocks noChangeAspect="1"/>
          </p:cNvPicPr>
          <p:nvPr/>
        </p:nvPicPr>
        <p:blipFill>
          <a:blip r:embed="rId3"/>
          <a:stretch>
            <a:fillRect/>
          </a:stretch>
        </p:blipFill>
        <p:spPr>
          <a:xfrm>
            <a:off x="0" y="0"/>
            <a:ext cx="9144000" cy="5143500"/>
          </a:xfrm>
          <a:prstGeom prst="rect">
            <a:avLst/>
          </a:prstGeom>
        </p:spPr>
      </p:pic>
      <p:sp>
        <p:nvSpPr>
          <p:cNvPr id="99" name="Google Shape;99;p18"/>
          <p:cNvSpPr txBox="1"/>
          <p:nvPr/>
        </p:nvSpPr>
        <p:spPr>
          <a:xfrm>
            <a:off x="512064" y="146304"/>
            <a:ext cx="8110800" cy="8961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0"/>
              </a:spcAft>
              <a:buNone/>
            </a:pPr>
            <a:r>
              <a:rPr lang="en" sz="2500" b="1">
                <a:solidFill>
                  <a:srgbClr val="6B4A2B"/>
                </a:solidFill>
                <a:latin typeface="Georgia"/>
                <a:ea typeface="Georgia"/>
                <a:cs typeface="Georgia"/>
                <a:sym typeface="Georgia"/>
              </a:rPr>
              <a:t>Emergency Department Care and Stroke Specialty Guidance</a:t>
            </a:r>
            <a:endParaRPr sz="2500" b="1">
              <a:solidFill>
                <a:srgbClr val="6B4A2B"/>
              </a:solidFill>
              <a:latin typeface="Georgia"/>
              <a:ea typeface="Georgia"/>
              <a:cs typeface="Georgia"/>
              <a:sym typeface="Georgia"/>
            </a:endParaRPr>
          </a:p>
        </p:txBody>
      </p:sp>
      <p:sp>
        <p:nvSpPr>
          <p:cNvPr id="100" name="Google Shape;100;p18"/>
          <p:cNvSpPr txBox="1"/>
          <p:nvPr/>
        </p:nvSpPr>
        <p:spPr>
          <a:xfrm>
            <a:off x="512064" y="1078992"/>
            <a:ext cx="4316100" cy="35754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None/>
            </a:pPr>
            <a:r>
              <a:rPr lang="en" sz="1300">
                <a:solidFill>
                  <a:srgbClr val="3F2E1E"/>
                </a:solidFill>
                <a:latin typeface="Arial"/>
                <a:ea typeface="Arial"/>
                <a:cs typeface="Arial"/>
                <a:sym typeface="Arial"/>
              </a:rPr>
              <a:t>When a patient arrives in the emergency department with stroke symptoms, every second counts. The team should quickly activate a stroke code and prepare for a rapid evaluation. Key assessments include obtaining a history of symptoms and conducting a focused neurological examination within minutes. For example, a fictional patient showing signs of weakness might receive a NIHSS score calculated in under 10 minutes. Stroke specialists should be consulted early to guide treatment decisions and ensure the latest protocols are followed. For instance, specialists may recommend a CT scan and quick thrombolytic therapy if the patient meets the criteria, aiming to improve recovery chances significantly.</a:t>
            </a:r>
            <a:endParaRPr sz="1300">
              <a:solidFill>
                <a:srgbClr val="3F2E1E"/>
              </a:solidFill>
              <a:latin typeface="Arial"/>
              <a:ea typeface="Arial"/>
              <a:cs typeface="Arial"/>
              <a:sym typeface="Arial"/>
            </a:endParaRPr>
          </a:p>
        </p:txBody>
      </p:sp>
      <p:pic>
        <p:nvPicPr>
          <p:cNvPr id="101" name="Google Shape;101;p18"/>
          <p:cNvPicPr preferRelativeResize="0"/>
          <p:nvPr/>
        </p:nvPicPr>
        <p:blipFill>
          <a:blip r:embed="rId4">
            <a:alphaModFix/>
          </a:blip>
          <a:stretch>
            <a:fillRect/>
          </a:stretch>
        </p:blipFill>
        <p:spPr>
          <a:xfrm>
            <a:off x="5385816" y="1655214"/>
            <a:ext cx="3236975" cy="2413716"/>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05"/>
        <p:cNvGrpSpPr/>
        <p:nvPr/>
      </p:nvGrpSpPr>
      <p:grpSpPr>
        <a:xfrm>
          <a:off x="0" y="0"/>
          <a:ext cx="0" cy="0"/>
          <a:chOff x="0" y="0"/>
          <a:chExt cx="0" cy="0"/>
        </a:xfrm>
      </p:grpSpPr>
      <p:pic>
        <p:nvPicPr>
          <p:cNvPr id="109" name="Background" descr="image.png"/>
          <p:cNvPicPr>
            <a:picLocks noChangeAspect="1"/>
          </p:cNvPicPr>
          <p:nvPr/>
        </p:nvPicPr>
        <p:blipFill>
          <a:blip r:embed="rId3"/>
          <a:stretch>
            <a:fillRect/>
          </a:stretch>
        </p:blipFill>
        <p:spPr>
          <a:xfrm>
            <a:off x="0" y="0"/>
            <a:ext cx="9144000" cy="5143500"/>
          </a:xfrm>
          <a:prstGeom prst="rect">
            <a:avLst/>
          </a:prstGeom>
        </p:spPr>
      </p:pic>
      <p:sp>
        <p:nvSpPr>
          <p:cNvPr id="106" name="Google Shape;106;p19"/>
          <p:cNvSpPr txBox="1"/>
          <p:nvPr/>
        </p:nvSpPr>
        <p:spPr>
          <a:xfrm>
            <a:off x="512064" y="146304"/>
            <a:ext cx="8110800" cy="8961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0"/>
              </a:spcAft>
              <a:buNone/>
            </a:pPr>
            <a:r>
              <a:rPr lang="en" sz="2500" b="1">
                <a:solidFill>
                  <a:srgbClr val="6B4A2B"/>
                </a:solidFill>
                <a:latin typeface="Georgia"/>
                <a:ea typeface="Georgia"/>
                <a:cs typeface="Georgia"/>
                <a:sym typeface="Georgia"/>
              </a:rPr>
              <a:t>Initial Evaluation in the Emergency Department (ED)</a:t>
            </a:r>
            <a:endParaRPr sz="2500" b="1">
              <a:solidFill>
                <a:srgbClr val="6B4A2B"/>
              </a:solidFill>
              <a:latin typeface="Georgia"/>
              <a:ea typeface="Georgia"/>
              <a:cs typeface="Georgia"/>
              <a:sym typeface="Georgia"/>
            </a:endParaRPr>
          </a:p>
        </p:txBody>
      </p:sp>
      <p:sp>
        <p:nvSpPr>
          <p:cNvPr id="107" name="Google Shape;107;p19"/>
          <p:cNvSpPr txBox="1"/>
          <p:nvPr/>
        </p:nvSpPr>
        <p:spPr>
          <a:xfrm>
            <a:off x="512064" y="1078992"/>
            <a:ext cx="4316100" cy="35754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None/>
            </a:pPr>
            <a:r>
              <a:rPr lang="en" sz="1300">
                <a:solidFill>
                  <a:srgbClr val="3F2E1E"/>
                </a:solidFill>
                <a:latin typeface="Arial"/>
                <a:ea typeface="Arial"/>
                <a:cs typeface="Arial"/>
                <a:sym typeface="Arial"/>
              </a:rPr>
              <a:t>Rapid Triage and Stroke code Activation. Upon arrival, patients should be triaged quickly to minimize delays. The stroke team should be activated immediately. Initial assessment includes the ABCDE approach with stabilizing the patient first, followed by RBS checking.</a:t>
            </a:r>
            <a:endParaRPr sz="1300">
              <a:solidFill>
                <a:srgbClr val="3F2E1E"/>
              </a:solidFill>
              <a:latin typeface="Arial"/>
              <a:ea typeface="Arial"/>
              <a:cs typeface="Arial"/>
              <a:sym typeface="Arial"/>
            </a:endParaRPr>
          </a:p>
        </p:txBody>
      </p:sp>
      <p:pic>
        <p:nvPicPr>
          <p:cNvPr id="108" name="Google Shape;108;p19"/>
          <p:cNvPicPr preferRelativeResize="0"/>
          <p:nvPr/>
        </p:nvPicPr>
        <p:blipFill>
          <a:blip r:embed="rId4">
            <a:alphaModFix/>
          </a:blip>
          <a:stretch>
            <a:fillRect/>
          </a:stretch>
        </p:blipFill>
        <p:spPr>
          <a:xfrm>
            <a:off x="5706025" y="1243584"/>
            <a:ext cx="2596557" cy="323697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12"/>
        <p:cNvGrpSpPr/>
        <p:nvPr/>
      </p:nvGrpSpPr>
      <p:grpSpPr>
        <a:xfrm>
          <a:off x="0" y="0"/>
          <a:ext cx="0" cy="0"/>
          <a:chOff x="0" y="0"/>
          <a:chExt cx="0" cy="0"/>
        </a:xfrm>
      </p:grpSpPr>
      <p:pic>
        <p:nvPicPr>
          <p:cNvPr id="120" name="Background" descr="image.png"/>
          <p:cNvPicPr>
            <a:picLocks noChangeAspect="1"/>
          </p:cNvPicPr>
          <p:nvPr/>
        </p:nvPicPr>
        <p:blipFill>
          <a:blip r:embed="rId3"/>
          <a:stretch>
            <a:fillRect/>
          </a:stretch>
        </p:blipFill>
        <p:spPr>
          <a:xfrm>
            <a:off x="0" y="0"/>
            <a:ext cx="9144000" cy="5143500"/>
          </a:xfrm>
          <a:prstGeom prst="rect">
            <a:avLst/>
          </a:prstGeom>
        </p:spPr>
      </p:pic>
      <p:sp>
        <p:nvSpPr>
          <p:cNvPr id="113" name="Google Shape;113;p20"/>
          <p:cNvSpPr txBox="1"/>
          <p:nvPr/>
        </p:nvSpPr>
        <p:spPr>
          <a:xfrm>
            <a:off x="512064" y="146304"/>
            <a:ext cx="8110800" cy="8961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0"/>
              </a:spcAft>
              <a:buNone/>
            </a:pPr>
            <a:r>
              <a:rPr lang="en" sz="2500" b="1">
                <a:solidFill>
                  <a:srgbClr val="6B4A2B"/>
                </a:solidFill>
                <a:latin typeface="Georgia"/>
                <a:ea typeface="Georgia"/>
                <a:cs typeface="Georgia"/>
                <a:sym typeface="Georgia"/>
              </a:rPr>
              <a:t>Neurological Assessment</a:t>
            </a:r>
            <a:endParaRPr sz="2500" b="1">
              <a:solidFill>
                <a:srgbClr val="6B4A2B"/>
              </a:solidFill>
              <a:latin typeface="Georgia"/>
              <a:ea typeface="Georgia"/>
              <a:cs typeface="Georgia"/>
              <a:sym typeface="Georgia"/>
            </a:endParaRPr>
          </a:p>
        </p:txBody>
      </p:sp>
      <p:sp>
        <p:nvSpPr>
          <p:cNvPr id="114" name="Google Shape;114;p20"/>
          <p:cNvSpPr txBox="1"/>
          <p:nvPr/>
        </p:nvSpPr>
        <p:spPr>
          <a:xfrm>
            <a:off x="512064" y="932688"/>
            <a:ext cx="8110800" cy="402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800">
              <a:solidFill>
                <a:schemeClr val="dk2"/>
              </a:solidFill>
            </a:endParaRPr>
          </a:p>
        </p:txBody>
      </p:sp>
      <p:sp>
        <p:nvSpPr>
          <p:cNvPr id="115" name="Google Shape;115;p20"/>
          <p:cNvSpPr txBox="1"/>
          <p:nvPr/>
        </p:nvSpPr>
        <p:spPr>
          <a:xfrm>
            <a:off x="512064" y="1618488"/>
            <a:ext cx="4316100" cy="3750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None/>
            </a:pPr>
            <a:r>
              <a:rPr lang="en" sz="1300" b="1">
                <a:solidFill>
                  <a:srgbClr val="3F2E1E"/>
                </a:solidFill>
                <a:latin typeface="Arial"/>
                <a:ea typeface="Arial"/>
                <a:cs typeface="Arial"/>
                <a:sym typeface="Arial"/>
              </a:rPr>
              <a:t>NIH Stroke Scale (NIHSS)</a:t>
            </a:r>
            <a:endParaRPr sz="1300" b="1">
              <a:solidFill>
                <a:srgbClr val="3F2E1E"/>
              </a:solidFill>
              <a:latin typeface="Arial"/>
              <a:ea typeface="Arial"/>
              <a:cs typeface="Arial"/>
              <a:sym typeface="Arial"/>
            </a:endParaRPr>
          </a:p>
        </p:txBody>
      </p:sp>
      <p:sp>
        <p:nvSpPr>
          <p:cNvPr id="116" name="Google Shape;116;p20"/>
          <p:cNvSpPr txBox="1"/>
          <p:nvPr/>
        </p:nvSpPr>
        <p:spPr>
          <a:xfrm>
            <a:off x="512064" y="1911096"/>
            <a:ext cx="4316100" cy="12894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400"/>
              </a:spcAft>
              <a:buNone/>
            </a:pPr>
            <a:r>
              <a:rPr sz="1200" b="0">
                <a:solidFill>
                  <a:srgbClr val="3F2E1E"/>
                </a:solidFill>
                <a:latin typeface="Arial"/>
                <a:ea typeface="Arial"/>
                <a:cs typeface="Arial"/>
              </a:rPr>
              <a:t>Developed by Brott and colleagues in Cincinnati (1989) and used as the primary scale of the NINDS rt-PA trial (1995). Lyden and colleagues later standardised training and published the shorter modified NIHSS (2001).</a:t>
            </a:r>
            <a:endParaRPr sz="1200">
              <a:solidFill>
                <a:srgbClr val="3F2E1E"/>
              </a:solidFill>
              <a:latin typeface="Arial"/>
              <a:ea typeface="Arial"/>
              <a:cs typeface="Arial"/>
              <a:sym typeface="Arial"/>
            </a:endParaRPr>
          </a:p>
        </p:txBody>
      </p:sp>
      <p:sp>
        <p:nvSpPr>
          <p:cNvPr id="117" name="Google Shape;117;p20"/>
          <p:cNvSpPr txBox="1"/>
          <p:nvPr/>
        </p:nvSpPr>
        <p:spPr>
          <a:xfrm>
            <a:off x="512064" y="3337560"/>
            <a:ext cx="4316100" cy="3750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None/>
            </a:pPr>
            <a:r>
              <a:rPr lang="en" sz="1300" b="1">
                <a:solidFill>
                  <a:srgbClr val="3F2E1E"/>
                </a:solidFill>
                <a:latin typeface="Arial"/>
                <a:ea typeface="Arial"/>
                <a:cs typeface="Arial"/>
                <a:sym typeface="Arial"/>
              </a:rPr>
              <a:t>Scoring</a:t>
            </a:r>
            <a:endParaRPr sz="1300" b="1">
              <a:solidFill>
                <a:srgbClr val="3F2E1E"/>
              </a:solidFill>
              <a:latin typeface="Arial"/>
              <a:ea typeface="Arial"/>
              <a:cs typeface="Arial"/>
              <a:sym typeface="Arial"/>
            </a:endParaRPr>
          </a:p>
        </p:txBody>
      </p:sp>
      <p:sp>
        <p:nvSpPr>
          <p:cNvPr id="118" name="Google Shape;118;p20"/>
          <p:cNvSpPr txBox="1"/>
          <p:nvPr/>
        </p:nvSpPr>
        <p:spPr>
          <a:xfrm>
            <a:off x="512064" y="3630168"/>
            <a:ext cx="4316100" cy="12894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400"/>
              </a:spcAft>
              <a:buNone/>
            </a:pPr>
            <a:r>
              <a:rPr sz="1200" b="0">
                <a:solidFill>
                  <a:srgbClr val="3F2E1E"/>
                </a:solidFill>
                <a:latin typeface="Arial"/>
                <a:ea typeface="Arial"/>
                <a:cs typeface="Arial"/>
              </a:rPr>
              <a:t>Total scores range from 0 (no deficit) to 42 (most severe). In 2026 the decision to thrombolyse rests on whether the deficit is disabling — not on a cut-off score.</a:t>
            </a:r>
            <a:endParaRPr sz="1200">
              <a:solidFill>
                <a:srgbClr val="3F2E1E"/>
              </a:solidFill>
              <a:latin typeface="Arial"/>
              <a:ea typeface="Arial"/>
              <a:cs typeface="Arial"/>
              <a:sym typeface="Arial"/>
            </a:endParaRPr>
          </a:p>
        </p:txBody>
      </p:sp>
      <p:pic>
        <p:nvPicPr>
          <p:cNvPr id="119" name="Google Shape;119;p20"/>
          <p:cNvPicPr preferRelativeResize="0"/>
          <p:nvPr/>
        </p:nvPicPr>
        <p:blipFill>
          <a:blip r:embed="rId4">
            <a:alphaModFix/>
          </a:blip>
          <a:stretch>
            <a:fillRect/>
          </a:stretch>
        </p:blipFill>
        <p:spPr>
          <a:xfrm>
            <a:off x="5554826" y="1618488"/>
            <a:ext cx="2898955" cy="323697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23"/>
        <p:cNvGrpSpPr/>
        <p:nvPr/>
      </p:nvGrpSpPr>
      <p:grpSpPr>
        <a:xfrm>
          <a:off x="0" y="0"/>
          <a:ext cx="0" cy="0"/>
          <a:chOff x="0" y="0"/>
          <a:chExt cx="0" cy="0"/>
        </a:xfrm>
      </p:grpSpPr>
      <p:pic>
        <p:nvPicPr>
          <p:cNvPr id="134" name="Background" descr="image.png"/>
          <p:cNvPicPr>
            <a:picLocks noChangeAspect="1"/>
          </p:cNvPicPr>
          <p:nvPr/>
        </p:nvPicPr>
        <p:blipFill>
          <a:blip r:embed="rId3"/>
          <a:stretch>
            <a:fillRect/>
          </a:stretch>
        </p:blipFill>
        <p:spPr>
          <a:xfrm>
            <a:off x="0" y="0"/>
            <a:ext cx="9144000" cy="5143500"/>
          </a:xfrm>
          <a:prstGeom prst="rect">
            <a:avLst/>
          </a:prstGeom>
        </p:spPr>
      </p:pic>
      <p:sp>
        <p:nvSpPr>
          <p:cNvPr id="124" name="Google Shape;124;p21"/>
          <p:cNvSpPr txBox="1"/>
          <p:nvPr/>
        </p:nvSpPr>
        <p:spPr>
          <a:xfrm>
            <a:off x="512064" y="146304"/>
            <a:ext cx="8110800" cy="8961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0"/>
              </a:spcAft>
              <a:buNone/>
            </a:pPr>
            <a:r>
              <a:rPr lang="en" sz="2500" b="1">
                <a:solidFill>
                  <a:srgbClr val="6B4A2B"/>
                </a:solidFill>
                <a:latin typeface="Georgia"/>
                <a:ea typeface="Georgia"/>
                <a:cs typeface="Georgia"/>
                <a:sym typeface="Georgia"/>
              </a:rPr>
              <a:t>Is Creatinine Level Essential Before CT Angiography in Hyperacute Stroke?</a:t>
            </a:r>
            <a:endParaRPr sz="2500" b="1">
              <a:solidFill>
                <a:srgbClr val="6B4A2B"/>
              </a:solidFill>
              <a:latin typeface="Georgia"/>
              <a:ea typeface="Georgia"/>
              <a:cs typeface="Georgia"/>
              <a:sym typeface="Georgia"/>
            </a:endParaRPr>
          </a:p>
        </p:txBody>
      </p:sp>
      <p:sp>
        <p:nvSpPr>
          <p:cNvPr id="125" name="Google Shape;125;p21"/>
          <p:cNvSpPr txBox="1"/>
          <p:nvPr/>
        </p:nvSpPr>
        <p:spPr>
          <a:xfrm>
            <a:off x="512064" y="932688"/>
            <a:ext cx="8110800" cy="402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800">
              <a:solidFill>
                <a:schemeClr val="dk2"/>
              </a:solidFill>
            </a:endParaRPr>
          </a:p>
        </p:txBody>
      </p:sp>
      <p:sp>
        <p:nvSpPr>
          <p:cNvPr id="126" name="Google Shape;126;p21"/>
          <p:cNvSpPr txBox="1"/>
          <p:nvPr/>
        </p:nvSpPr>
        <p:spPr>
          <a:xfrm>
            <a:off x="612648" y="1618488"/>
            <a:ext cx="3959400" cy="3750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None/>
            </a:pPr>
            <a:r>
              <a:rPr lang="en" sz="1300" b="1">
                <a:solidFill>
                  <a:srgbClr val="3F2E1E"/>
                </a:solidFill>
                <a:latin typeface="Arial"/>
                <a:ea typeface="Arial"/>
                <a:cs typeface="Arial"/>
                <a:sym typeface="Arial"/>
              </a:rPr>
              <a:t>Guidelines</a:t>
            </a:r>
            <a:endParaRPr sz="1300" b="1">
              <a:solidFill>
                <a:srgbClr val="3F2E1E"/>
              </a:solidFill>
              <a:latin typeface="Arial"/>
              <a:ea typeface="Arial"/>
              <a:cs typeface="Arial"/>
              <a:sym typeface="Arial"/>
            </a:endParaRPr>
          </a:p>
        </p:txBody>
      </p:sp>
      <p:sp>
        <p:nvSpPr>
          <p:cNvPr id="127" name="Google Shape;127;p21"/>
          <p:cNvSpPr txBox="1"/>
          <p:nvPr/>
        </p:nvSpPr>
        <p:spPr>
          <a:xfrm>
            <a:off x="612648" y="1920240"/>
            <a:ext cx="3959400" cy="12894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sz="1050">
                <a:solidFill>
                  <a:srgbClr val="3F2E1E"/>
                </a:solidFill>
                <a:latin typeface="Arial"/>
                <a:ea typeface="Arial"/>
                <a:cs typeface="Arial"/>
                <a:sym typeface="Arial"/>
              </a:rPr>
              <a:t>- American College of Radiology (ACR): Recommends assessing renal function before contrast administration, especially in patients with risk factors for CIN.</a:t>
            </a:r>
            <a:endParaRPr sz="1200">
              <a:solidFill>
                <a:srgbClr val="3F2E1E"/>
              </a:solidFill>
              <a:latin typeface="Arial"/>
              <a:ea typeface="Arial"/>
              <a:cs typeface="Arial"/>
              <a:sym typeface="Arial"/>
            </a:endParaRPr>
          </a:p>
          <a:p>
            <a:pPr marL="0" lvl="0" indent="0" algn="l" rtl="0">
              <a:lnSpc>
                <a:spcPct val="100000"/>
              </a:lnSpc>
              <a:spcBef>
                <a:spcPts val="0"/>
              </a:spcBef>
              <a:spcAft>
                <a:spcPts val="0"/>
              </a:spcAft>
              <a:buNone/>
            </a:pPr>
            <a:r>
              <a:rPr lang="en" sz="1050">
                <a:solidFill>
                  <a:srgbClr val="3F2E1E"/>
                </a:solidFill>
                <a:latin typeface="Arial"/>
                <a:ea typeface="Arial"/>
                <a:cs typeface="Arial"/>
                <a:sym typeface="Arial"/>
              </a:rPr>
              <a:t>- European Society of Cardiology (ESC): Emphasizes assessing renal function before procedures involving contrast media.</a:t>
            </a:r>
            <a:endParaRPr sz="1200">
              <a:solidFill>
                <a:srgbClr val="3F2E1E"/>
              </a:solidFill>
              <a:latin typeface="Arial"/>
              <a:ea typeface="Arial"/>
              <a:cs typeface="Arial"/>
              <a:sym typeface="Arial"/>
            </a:endParaRPr>
          </a:p>
        </p:txBody>
      </p:sp>
      <p:sp>
        <p:nvSpPr>
          <p:cNvPr id="128" name="Google Shape;128;p21"/>
          <p:cNvSpPr txBox="1"/>
          <p:nvPr/>
        </p:nvSpPr>
        <p:spPr>
          <a:xfrm>
            <a:off x="4663440" y="1618488"/>
            <a:ext cx="3959400" cy="3750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None/>
            </a:pPr>
            <a:r>
              <a:rPr lang="en" sz="1300" b="1">
                <a:solidFill>
                  <a:srgbClr val="3F2E1E"/>
                </a:solidFill>
                <a:latin typeface="Arial"/>
                <a:ea typeface="Arial"/>
                <a:cs typeface="Arial"/>
                <a:sym typeface="Arial"/>
              </a:rPr>
              <a:t>Key Findings</a:t>
            </a:r>
            <a:endParaRPr sz="1300" b="1">
              <a:solidFill>
                <a:srgbClr val="3F2E1E"/>
              </a:solidFill>
              <a:latin typeface="Arial"/>
              <a:ea typeface="Arial"/>
              <a:cs typeface="Arial"/>
              <a:sym typeface="Arial"/>
            </a:endParaRPr>
          </a:p>
        </p:txBody>
      </p:sp>
      <p:sp>
        <p:nvSpPr>
          <p:cNvPr id="129" name="Google Shape;129;p21"/>
          <p:cNvSpPr txBox="1"/>
          <p:nvPr/>
        </p:nvSpPr>
        <p:spPr>
          <a:xfrm>
            <a:off x="4663440" y="1920240"/>
            <a:ext cx="3959400" cy="12894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sz="1050">
                <a:solidFill>
                  <a:srgbClr val="3F2E1E"/>
                </a:solidFill>
                <a:latin typeface="Arial"/>
                <a:ea typeface="Arial"/>
                <a:cs typeface="Arial"/>
                <a:sym typeface="Arial"/>
              </a:rPr>
              <a:t>- Low incidence (2.9%) of CIN in acute stroke patients without prior renal dysfunction; no cases required dialysis or progressed to renal failure.</a:t>
            </a:r>
            <a:endParaRPr sz="1200">
              <a:solidFill>
                <a:srgbClr val="3F2E1E"/>
              </a:solidFill>
              <a:latin typeface="Arial"/>
              <a:ea typeface="Arial"/>
              <a:cs typeface="Arial"/>
              <a:sym typeface="Arial"/>
            </a:endParaRPr>
          </a:p>
          <a:p>
            <a:pPr marL="0" lvl="0" indent="0" algn="l" rtl="0">
              <a:lnSpc>
                <a:spcPct val="100000"/>
              </a:lnSpc>
              <a:spcBef>
                <a:spcPts val="0"/>
              </a:spcBef>
              <a:spcAft>
                <a:spcPts val="0"/>
              </a:spcAft>
              <a:buNone/>
            </a:pPr>
            <a:r>
              <a:rPr lang="en" sz="1050">
                <a:solidFill>
                  <a:srgbClr val="3F2E1E"/>
                </a:solidFill>
                <a:latin typeface="Arial"/>
                <a:ea typeface="Arial"/>
                <a:cs typeface="Arial"/>
                <a:sym typeface="Arial"/>
              </a:rPr>
              <a:t>- Many patients with acute stroke can proceed to CT angiography without prior creatinine levels if they have no known renal impairment.</a:t>
            </a:r>
            <a:endParaRPr sz="1200">
              <a:solidFill>
                <a:srgbClr val="3F2E1E"/>
              </a:solidFill>
              <a:latin typeface="Arial"/>
              <a:ea typeface="Arial"/>
              <a:cs typeface="Arial"/>
              <a:sym typeface="Arial"/>
            </a:endParaRPr>
          </a:p>
          <a:p>
            <a:pPr marL="0" lvl="0" indent="0" algn="l" rtl="0">
              <a:lnSpc>
                <a:spcPct val="100000"/>
              </a:lnSpc>
              <a:spcBef>
                <a:spcPts val="0"/>
              </a:spcBef>
              <a:spcAft>
                <a:spcPts val="0"/>
              </a:spcAft>
              <a:buNone/>
            </a:pPr>
            <a:r>
              <a:rPr lang="en" sz="1050">
                <a:solidFill>
                  <a:srgbClr val="3F2E1E"/>
                </a:solidFill>
                <a:latin typeface="Arial"/>
                <a:ea typeface="Arial"/>
                <a:cs typeface="Arial"/>
                <a:sym typeface="Arial"/>
              </a:rPr>
              <a:t>- Higher risk for CIN in patients with chronic kidney disease or diabetes mellitus. Creatinine levels should be assessed prior to contrast administration.</a:t>
            </a:r>
            <a:endParaRPr sz="1200">
              <a:solidFill>
                <a:srgbClr val="3F2E1E"/>
              </a:solidFill>
              <a:latin typeface="Arial"/>
              <a:ea typeface="Arial"/>
              <a:cs typeface="Arial"/>
              <a:sym typeface="Arial"/>
            </a:endParaRPr>
          </a:p>
        </p:txBody>
      </p:sp>
      <p:sp>
        <p:nvSpPr>
          <p:cNvPr id="130" name="Google Shape;130;p21"/>
          <p:cNvSpPr txBox="1"/>
          <p:nvPr/>
        </p:nvSpPr>
        <p:spPr>
          <a:xfrm>
            <a:off x="612648" y="3410712"/>
            <a:ext cx="3959400" cy="3750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None/>
            </a:pPr>
            <a:r>
              <a:rPr lang="en" sz="1300" b="1">
                <a:solidFill>
                  <a:srgbClr val="3F2E1E"/>
                </a:solidFill>
                <a:latin typeface="Arial"/>
                <a:ea typeface="Arial"/>
                <a:cs typeface="Arial"/>
                <a:sym typeface="Arial"/>
              </a:rPr>
              <a:t>Additional Considerations</a:t>
            </a:r>
            <a:endParaRPr sz="1300" b="1">
              <a:solidFill>
                <a:srgbClr val="3F2E1E"/>
              </a:solidFill>
              <a:latin typeface="Arial"/>
              <a:ea typeface="Arial"/>
              <a:cs typeface="Arial"/>
              <a:sym typeface="Arial"/>
            </a:endParaRPr>
          </a:p>
        </p:txBody>
      </p:sp>
      <p:sp>
        <p:nvSpPr>
          <p:cNvPr id="131" name="Google Shape;131;p21"/>
          <p:cNvSpPr txBox="1"/>
          <p:nvPr/>
        </p:nvSpPr>
        <p:spPr>
          <a:xfrm>
            <a:off x="612648" y="3712464"/>
            <a:ext cx="3959400" cy="12894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sz="1050">
                <a:solidFill>
                  <a:srgbClr val="3F2E1E"/>
                </a:solidFill>
                <a:latin typeface="Arial"/>
                <a:ea typeface="Arial"/>
                <a:cs typeface="Arial"/>
                <a:sym typeface="Arial"/>
              </a:rPr>
              <a:t>Renal impaired (RI) patients have higher risks for reperfusion injury and intracerebral hemorrhage. Communication must be established and documented in patients with known RI, and efforts made to improve renal function in unknown cases before proceeding with time-sensitive treatment.</a:t>
            </a:r>
            <a:endParaRPr sz="1200">
              <a:solidFill>
                <a:srgbClr val="3F2E1E"/>
              </a:solidFill>
              <a:latin typeface="Arial"/>
              <a:ea typeface="Arial"/>
              <a:cs typeface="Arial"/>
              <a:sym typeface="Arial"/>
            </a:endParaRPr>
          </a:p>
        </p:txBody>
      </p:sp>
      <p:sp>
        <p:nvSpPr>
          <p:cNvPr id="132" name="Google Shape;132;p21"/>
          <p:cNvSpPr txBox="1"/>
          <p:nvPr/>
        </p:nvSpPr>
        <p:spPr>
          <a:xfrm>
            <a:off x="4663440" y="3410712"/>
            <a:ext cx="3959400" cy="3750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None/>
            </a:pPr>
            <a:r>
              <a:rPr lang="en" sz="1300" b="1">
                <a:solidFill>
                  <a:srgbClr val="3F2E1E"/>
                </a:solidFill>
                <a:latin typeface="Arial"/>
                <a:ea typeface="Arial"/>
                <a:cs typeface="Arial"/>
                <a:sym typeface="Arial"/>
              </a:rPr>
              <a:t>Conclusion</a:t>
            </a:r>
            <a:endParaRPr sz="1300" b="1">
              <a:solidFill>
                <a:srgbClr val="3F2E1E"/>
              </a:solidFill>
              <a:latin typeface="Arial"/>
              <a:ea typeface="Arial"/>
              <a:cs typeface="Arial"/>
              <a:sym typeface="Arial"/>
            </a:endParaRPr>
          </a:p>
        </p:txBody>
      </p:sp>
      <p:sp>
        <p:nvSpPr>
          <p:cNvPr id="133" name="Google Shape;133;p21"/>
          <p:cNvSpPr txBox="1"/>
          <p:nvPr/>
        </p:nvSpPr>
        <p:spPr>
          <a:xfrm>
            <a:off x="4663440" y="3712464"/>
            <a:ext cx="3959400" cy="12894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400"/>
              </a:spcAft>
              <a:buNone/>
            </a:pPr>
            <a:r>
              <a:rPr sz="1050" b="0">
                <a:solidFill>
                  <a:srgbClr val="3F2E1E"/>
                </a:solidFill>
                <a:latin typeface="Arial"/>
                <a:ea typeface="Arial"/>
                <a:cs typeface="Arial"/>
              </a:rPr>
              <a:t>- AHA/ASA 2026 (Class 1): in suspected LVO, contrast CTA and/or CTP should not be delayed to obtain serum creatinine.</a:t>
            </a:r>
            <a:endParaRPr sz="1200">
              <a:solidFill>
                <a:srgbClr val="3F2E1E"/>
              </a:solidFill>
              <a:latin typeface="Arial"/>
              <a:ea typeface="Arial"/>
              <a:cs typeface="Arial"/>
              <a:sym typeface="Arial"/>
            </a:endParaRPr>
          </a:p>
          <a:p>
            <a:pPr>
              <a:spcAft>
                <a:spcPts val="400"/>
              </a:spcAft>
            </a:pPr>
            <a:r>
              <a:rPr sz="1050" b="0">
                <a:solidFill>
                  <a:srgbClr val="3F2E1E"/>
                </a:solidFill>
                <a:latin typeface="Arial"/>
                <a:ea typeface="Arial"/>
                <a:cs typeface="Arial"/>
              </a:rPr>
              <a:t>- Check creatinine afterwards; flag known CKD to the team and hydrate.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37"/>
        <p:cNvGrpSpPr/>
        <p:nvPr/>
      </p:nvGrpSpPr>
      <p:grpSpPr>
        <a:xfrm>
          <a:off x="0" y="0"/>
          <a:ext cx="0" cy="0"/>
          <a:chOff x="0" y="0"/>
          <a:chExt cx="0" cy="0"/>
        </a:xfrm>
      </p:grpSpPr>
      <p:pic>
        <p:nvPicPr>
          <p:cNvPr id="146" name="Background" descr="image.png"/>
          <p:cNvPicPr>
            <a:picLocks noChangeAspect="1"/>
          </p:cNvPicPr>
          <p:nvPr/>
        </p:nvPicPr>
        <p:blipFill>
          <a:blip r:embed="rId4"/>
          <a:stretch>
            <a:fillRect/>
          </a:stretch>
        </p:blipFill>
        <p:spPr>
          <a:xfrm>
            <a:off x="0" y="0"/>
            <a:ext cx="9144000" cy="5143500"/>
          </a:xfrm>
          <a:prstGeom prst="rect">
            <a:avLst/>
          </a:prstGeom>
        </p:spPr>
      </p:pic>
      <p:sp>
        <p:nvSpPr>
          <p:cNvPr id="138" name="Google Shape;138;p22"/>
          <p:cNvSpPr txBox="1"/>
          <p:nvPr/>
        </p:nvSpPr>
        <p:spPr>
          <a:xfrm>
            <a:off x="512064" y="146304"/>
            <a:ext cx="8110800" cy="8961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0"/>
              </a:spcAft>
              <a:buNone/>
            </a:pPr>
            <a:r>
              <a:rPr lang="en" sz="2500" b="1">
                <a:solidFill>
                  <a:srgbClr val="6B4A2B"/>
                </a:solidFill>
                <a:latin typeface="Georgia"/>
                <a:ea typeface="Georgia"/>
                <a:cs typeface="Georgia"/>
                <a:sym typeface="Georgia"/>
              </a:rPr>
              <a:t>Neuroimaging Protocol</a:t>
            </a:r>
            <a:endParaRPr sz="2500" b="1">
              <a:solidFill>
                <a:srgbClr val="6B4A2B"/>
              </a:solidFill>
              <a:latin typeface="Georgia"/>
              <a:ea typeface="Georgia"/>
              <a:cs typeface="Georgia"/>
              <a:sym typeface="Georgia"/>
            </a:endParaRPr>
          </a:p>
        </p:txBody>
      </p:sp>
      <p:sp>
        <p:nvSpPr>
          <p:cNvPr id="139" name="Google Shape;139;p22"/>
          <p:cNvSpPr txBox="1"/>
          <p:nvPr/>
        </p:nvSpPr>
        <p:spPr>
          <a:xfrm>
            <a:off x="512064" y="932688"/>
            <a:ext cx="8110800" cy="402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800">
              <a:solidFill>
                <a:schemeClr val="dk2"/>
              </a:solidFill>
            </a:endParaRPr>
          </a:p>
        </p:txBody>
      </p:sp>
      <p:sp>
        <p:nvSpPr>
          <p:cNvPr id="140" name="Google Shape;140;p22"/>
          <p:cNvSpPr txBox="1"/>
          <p:nvPr/>
        </p:nvSpPr>
        <p:spPr>
          <a:xfrm>
            <a:off x="512064" y="1691640"/>
            <a:ext cx="2459700" cy="557700"/>
          </a:xfrm>
          <a:prstGeom prst="rect">
            <a:avLst/>
          </a:prstGeom>
          <a:noFill/>
          <a:ln>
            <a:noFill/>
          </a:ln>
        </p:spPr>
        <p:txBody>
          <a:bodyPr spcFirstLastPara="1" wrap="square" lIns="91425" tIns="91425" rIns="91425" bIns="91425" anchor="b" anchorCtr="0">
            <a:noAutofit/>
          </a:bodyPr>
          <a:lstStyle/>
          <a:p>
            <a:pPr marL="0" lvl="0" indent="0" algn="ctr" rtl="0">
              <a:lnSpc>
                <a:spcPct val="100000"/>
              </a:lnSpc>
              <a:spcBef>
                <a:spcPts val="0"/>
              </a:spcBef>
              <a:spcAft>
                <a:spcPts val="0"/>
              </a:spcAft>
              <a:buNone/>
            </a:pPr>
            <a:r>
              <a:rPr lang="en" sz="1300" b="1">
                <a:solidFill>
                  <a:srgbClr val="3F2E1E"/>
                </a:solidFill>
                <a:latin typeface="Arial"/>
                <a:ea typeface="Arial"/>
                <a:cs typeface="Arial"/>
                <a:sym typeface="Arial"/>
              </a:rPr>
              <a:t>Non-Contrast CT Head</a:t>
            </a:r>
            <a:endParaRPr sz="1300" b="1">
              <a:solidFill>
                <a:srgbClr val="3F2E1E"/>
              </a:solidFill>
              <a:latin typeface="Arial"/>
              <a:ea typeface="Arial"/>
              <a:cs typeface="Arial"/>
              <a:sym typeface="Arial"/>
            </a:endParaRPr>
          </a:p>
        </p:txBody>
      </p:sp>
      <p:sp>
        <p:nvSpPr>
          <p:cNvPr id="141" name="Google Shape;141;p22"/>
          <p:cNvSpPr txBox="1"/>
          <p:nvPr/>
        </p:nvSpPr>
        <p:spPr>
          <a:xfrm>
            <a:off x="512064" y="2176272"/>
            <a:ext cx="2459700" cy="2212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400"/>
              </a:spcAft>
              <a:buNone/>
            </a:pPr>
            <a:r>
              <a:rPr sz="1300" b="0">
                <a:solidFill>
                  <a:srgbClr val="3F2E1E"/>
                </a:solidFill>
                <a:latin typeface="Arial"/>
                <a:ea typeface="Arial"/>
                <a:cs typeface="Arial"/>
              </a:rPr>
              <a:t>First test: rules out haemorrhage and shows early ischaemia — dense MCA sign, dot sign, insular ribbon sign, basal ganglia asymmetry, loss of grey–white boundary, cortical hypodensity (score with ASPECTS).</a:t>
            </a:r>
            <a:endParaRPr sz="1200">
              <a:solidFill>
                <a:srgbClr val="3F2E1E"/>
              </a:solidFill>
              <a:latin typeface="Arial"/>
              <a:ea typeface="Arial"/>
              <a:cs typeface="Arial"/>
              <a:sym typeface="Arial"/>
            </a:endParaRPr>
          </a:p>
        </p:txBody>
      </p:sp>
      <p:sp>
        <p:nvSpPr>
          <p:cNvPr id="142" name="Google Shape;142;p22"/>
          <p:cNvSpPr txBox="1"/>
          <p:nvPr/>
        </p:nvSpPr>
        <p:spPr>
          <a:xfrm>
            <a:off x="3328416" y="1691640"/>
            <a:ext cx="2459700" cy="557700"/>
          </a:xfrm>
          <a:prstGeom prst="rect">
            <a:avLst/>
          </a:prstGeom>
          <a:noFill/>
          <a:ln>
            <a:noFill/>
          </a:ln>
        </p:spPr>
        <p:txBody>
          <a:bodyPr spcFirstLastPara="1" wrap="square" lIns="91425" tIns="91425" rIns="91425" bIns="91425" anchor="b" anchorCtr="0">
            <a:noAutofit/>
          </a:bodyPr>
          <a:lstStyle/>
          <a:p>
            <a:pPr marL="0" lvl="0" indent="0" algn="ctr" rtl="0">
              <a:lnSpc>
                <a:spcPct val="100000"/>
              </a:lnSpc>
              <a:spcBef>
                <a:spcPts val="0"/>
              </a:spcBef>
              <a:spcAft>
                <a:spcPts val="0"/>
              </a:spcAft>
              <a:buNone/>
            </a:pPr>
            <a:r>
              <a:rPr lang="en" sz="1300" b="1">
                <a:solidFill>
                  <a:srgbClr val="3F2E1E"/>
                </a:solidFill>
                <a:latin typeface="Arial"/>
                <a:ea typeface="Arial"/>
                <a:cs typeface="Arial"/>
                <a:sym typeface="Arial"/>
              </a:rPr>
              <a:t>CT Angiography (CTA)</a:t>
            </a:r>
            <a:endParaRPr sz="1300" b="1">
              <a:solidFill>
                <a:srgbClr val="3F2E1E"/>
              </a:solidFill>
              <a:latin typeface="Arial"/>
              <a:ea typeface="Arial"/>
              <a:cs typeface="Arial"/>
              <a:sym typeface="Arial"/>
            </a:endParaRPr>
          </a:p>
        </p:txBody>
      </p:sp>
      <p:sp>
        <p:nvSpPr>
          <p:cNvPr id="143" name="Google Shape;143;p22"/>
          <p:cNvSpPr txBox="1"/>
          <p:nvPr/>
        </p:nvSpPr>
        <p:spPr>
          <a:xfrm>
            <a:off x="3328416" y="2176272"/>
            <a:ext cx="2459700" cy="2212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400"/>
              </a:spcAft>
              <a:buNone/>
            </a:pPr>
            <a:r>
              <a:rPr sz="1300" b="0">
                <a:solidFill>
                  <a:srgbClr val="3F2E1E"/>
                </a:solidFill>
                <a:latin typeface="Arial"/>
                <a:ea typeface="Arial"/>
                <a:cs typeface="Arial"/>
              </a:rPr>
              <a:t>Identifies large vessel occlusion (ICA, M1, M2, basilar) and plans thrombectomy. CTA or MRA — both Class 1, LOE A; CTA wins on speed and availability.</a:t>
            </a:r>
            <a:endParaRPr sz="1200">
              <a:solidFill>
                <a:srgbClr val="3F2E1E"/>
              </a:solidFill>
              <a:latin typeface="Arial"/>
              <a:ea typeface="Arial"/>
              <a:cs typeface="Arial"/>
              <a:sym typeface="Arial"/>
            </a:endParaRPr>
          </a:p>
        </p:txBody>
      </p:sp>
      <p:sp>
        <p:nvSpPr>
          <p:cNvPr id="144" name="Google Shape;144;p22"/>
          <p:cNvSpPr txBox="1"/>
          <p:nvPr/>
        </p:nvSpPr>
        <p:spPr>
          <a:xfrm>
            <a:off x="6144768" y="1691640"/>
            <a:ext cx="2459700" cy="557700"/>
          </a:xfrm>
          <a:prstGeom prst="rect">
            <a:avLst/>
          </a:prstGeom>
          <a:noFill/>
          <a:ln>
            <a:noFill/>
          </a:ln>
        </p:spPr>
        <p:txBody>
          <a:bodyPr spcFirstLastPara="1" wrap="square" lIns="91425" tIns="91425" rIns="91425" bIns="91425" anchor="b" anchorCtr="0">
            <a:noAutofit/>
          </a:bodyPr>
          <a:lstStyle/>
          <a:p>
            <a:pPr marL="0" lvl="0" indent="0" algn="ctr" rtl="0">
              <a:lnSpc>
                <a:spcPct val="100000"/>
              </a:lnSpc>
              <a:spcBef>
                <a:spcPts val="0"/>
              </a:spcBef>
              <a:spcAft>
                <a:spcPts val="0"/>
              </a:spcAft>
              <a:buNone/>
            </a:pPr>
            <a:r>
              <a:rPr lang="en" sz="1300" b="1">
                <a:solidFill>
                  <a:srgbClr val="3F2E1E"/>
                </a:solidFill>
                <a:latin typeface="Arial"/>
                <a:ea typeface="Arial"/>
                <a:cs typeface="Arial"/>
                <a:sym typeface="Arial"/>
              </a:rPr>
              <a:t>MRI &amp; Perfusion</a:t>
            </a:r>
            <a:endParaRPr sz="1300" b="1">
              <a:solidFill>
                <a:srgbClr val="3F2E1E"/>
              </a:solidFill>
              <a:latin typeface="Arial"/>
              <a:ea typeface="Arial"/>
              <a:cs typeface="Arial"/>
              <a:sym typeface="Arial"/>
            </a:endParaRPr>
          </a:p>
        </p:txBody>
      </p:sp>
      <p:sp>
        <p:nvSpPr>
          <p:cNvPr id="145" name="Google Shape;145;p22"/>
          <p:cNvSpPr txBox="1"/>
          <p:nvPr/>
        </p:nvSpPr>
        <p:spPr>
          <a:xfrm>
            <a:off x="6144768" y="2176272"/>
            <a:ext cx="2459700" cy="2212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400"/>
              </a:spcAft>
              <a:buNone/>
            </a:pPr>
            <a:r>
              <a:rPr sz="1300" b="0">
                <a:solidFill>
                  <a:srgbClr val="3F2E1E"/>
                </a:solidFill>
                <a:latin typeface="Arial"/>
                <a:ea typeface="Arial"/>
                <a:cs typeface="Arial"/>
              </a:rPr>
              <a:t>DWI is the most sensitive test for acute ischaemia. DWI–FLAIR mismatch selects wake-up strokes; CT or MR perfusion selects the 4.5–9 h window and late thrombectomy. Within 4.5 h, never delay treatment for it.</a:t>
            </a:r>
            <a:endParaRPr sz="1200">
              <a:solidFill>
                <a:srgbClr val="3F2E1E"/>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49"/>
        <p:cNvGrpSpPr/>
        <p:nvPr/>
      </p:nvGrpSpPr>
      <p:grpSpPr>
        <a:xfrm>
          <a:off x="0" y="0"/>
          <a:ext cx="0" cy="0"/>
          <a:chOff x="0" y="0"/>
          <a:chExt cx="0" cy="0"/>
        </a:xfrm>
      </p:grpSpPr>
      <p:pic>
        <p:nvPicPr>
          <p:cNvPr id="158" name="Background" descr="image.png"/>
          <p:cNvPicPr>
            <a:picLocks noChangeAspect="1"/>
          </p:cNvPicPr>
          <p:nvPr/>
        </p:nvPicPr>
        <p:blipFill>
          <a:blip r:embed="rId4"/>
          <a:stretch>
            <a:fillRect/>
          </a:stretch>
        </p:blipFill>
        <p:spPr>
          <a:xfrm>
            <a:off x="0" y="0"/>
            <a:ext cx="9144000" cy="5143500"/>
          </a:xfrm>
          <a:prstGeom prst="rect">
            <a:avLst/>
          </a:prstGeom>
        </p:spPr>
      </p:pic>
      <p:sp>
        <p:nvSpPr>
          <p:cNvPr id="150" name="Google Shape;150;p23"/>
          <p:cNvSpPr txBox="1"/>
          <p:nvPr/>
        </p:nvSpPr>
        <p:spPr>
          <a:xfrm>
            <a:off x="512064" y="146304"/>
            <a:ext cx="8110800" cy="8961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0"/>
              </a:spcAft>
              <a:buNone/>
            </a:pPr>
            <a:r>
              <a:rPr lang="en" sz="2500" b="1">
                <a:solidFill>
                  <a:srgbClr val="6B4A2B"/>
                </a:solidFill>
                <a:latin typeface="Georgia"/>
                <a:ea typeface="Georgia"/>
                <a:cs typeface="Georgia"/>
                <a:sym typeface="Georgia"/>
              </a:rPr>
              <a:t>Historical Overview of Thrombolytic Therapy</a:t>
            </a:r>
            <a:endParaRPr sz="2500" b="1">
              <a:solidFill>
                <a:srgbClr val="6B4A2B"/>
              </a:solidFill>
              <a:latin typeface="Georgia"/>
              <a:ea typeface="Georgia"/>
              <a:cs typeface="Georgia"/>
              <a:sym typeface="Georgia"/>
            </a:endParaRPr>
          </a:p>
        </p:txBody>
      </p:sp>
      <p:sp>
        <p:nvSpPr>
          <p:cNvPr id="151" name="Google Shape;151;p23"/>
          <p:cNvSpPr txBox="1"/>
          <p:nvPr/>
        </p:nvSpPr>
        <p:spPr>
          <a:xfrm>
            <a:off x="512064" y="932688"/>
            <a:ext cx="8110800" cy="402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800">
              <a:solidFill>
                <a:schemeClr val="dk2"/>
              </a:solidFill>
            </a:endParaRPr>
          </a:p>
        </p:txBody>
      </p:sp>
      <p:sp>
        <p:nvSpPr>
          <p:cNvPr id="152" name="Google Shape;152;p23"/>
          <p:cNvSpPr txBox="1"/>
          <p:nvPr/>
        </p:nvSpPr>
        <p:spPr>
          <a:xfrm>
            <a:off x="512064" y="1691640"/>
            <a:ext cx="2459700" cy="557700"/>
          </a:xfrm>
          <a:prstGeom prst="rect">
            <a:avLst/>
          </a:prstGeom>
          <a:noFill/>
          <a:ln>
            <a:noFill/>
          </a:ln>
        </p:spPr>
        <p:txBody>
          <a:bodyPr spcFirstLastPara="1" wrap="square" lIns="91425" tIns="91425" rIns="91425" bIns="91425" anchor="b" anchorCtr="0">
            <a:noAutofit/>
          </a:bodyPr>
          <a:lstStyle/>
          <a:p>
            <a:pPr marL="0" lvl="0" indent="0" algn="ctr" rtl="0">
              <a:lnSpc>
                <a:spcPct val="100000"/>
              </a:lnSpc>
              <a:spcBef>
                <a:spcPts val="0"/>
              </a:spcBef>
              <a:spcAft>
                <a:spcPts val="0"/>
              </a:spcAft>
              <a:buNone/>
            </a:pPr>
            <a:r>
              <a:rPr lang="en" sz="1300" b="1">
                <a:solidFill>
                  <a:srgbClr val="3F2E1E"/>
                </a:solidFill>
                <a:latin typeface="Arial"/>
                <a:ea typeface="Arial"/>
                <a:cs typeface="Arial"/>
                <a:sym typeface="Arial"/>
              </a:rPr>
              <a:t>Pioneering Research</a:t>
            </a:r>
            <a:endParaRPr sz="1300" b="1">
              <a:solidFill>
                <a:srgbClr val="3F2E1E"/>
              </a:solidFill>
              <a:latin typeface="Arial"/>
              <a:ea typeface="Arial"/>
              <a:cs typeface="Arial"/>
              <a:sym typeface="Arial"/>
            </a:endParaRPr>
          </a:p>
        </p:txBody>
      </p:sp>
      <p:sp>
        <p:nvSpPr>
          <p:cNvPr id="153" name="Google Shape;153;p23"/>
          <p:cNvSpPr txBox="1"/>
          <p:nvPr/>
        </p:nvSpPr>
        <p:spPr>
          <a:xfrm>
            <a:off x="512064" y="2176272"/>
            <a:ext cx="2459700" cy="2212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sz="1200">
                <a:solidFill>
                  <a:srgbClr val="3F2E1E"/>
                </a:solidFill>
                <a:latin typeface="Arial"/>
                <a:ea typeface="Arial"/>
                <a:cs typeface="Arial"/>
                <a:sym typeface="Arial"/>
              </a:rPr>
              <a:t>- 1933: Tillett and Garner discovered that certain streptococcus strains could dissolve fibrin clots.</a:t>
            </a:r>
            <a:endParaRPr sz="1200">
              <a:solidFill>
                <a:srgbClr val="3F2E1E"/>
              </a:solidFill>
              <a:latin typeface="Arial"/>
              <a:ea typeface="Arial"/>
              <a:cs typeface="Arial"/>
              <a:sym typeface="Arial"/>
            </a:endParaRPr>
          </a:p>
          <a:p>
            <a:pPr marL="0" lvl="0" indent="0" algn="l" rtl="0">
              <a:lnSpc>
                <a:spcPct val="100000"/>
              </a:lnSpc>
              <a:spcBef>
                <a:spcPts val="0"/>
              </a:spcBef>
              <a:spcAft>
                <a:spcPts val="0"/>
              </a:spcAft>
              <a:buNone/>
            </a:pPr>
            <a:r>
              <a:rPr lang="en" sz="1200">
                <a:solidFill>
                  <a:srgbClr val="3F2E1E"/>
                </a:solidFill>
                <a:latin typeface="Arial"/>
                <a:ea typeface="Arial"/>
                <a:cs typeface="Arial"/>
                <a:sym typeface="Arial"/>
              </a:rPr>
              <a:t>- 1955: Tillett reported clinical effectiveness of streptokinase in patients with vascular thrombi.</a:t>
            </a:r>
            <a:endParaRPr sz="1200">
              <a:solidFill>
                <a:srgbClr val="3F2E1E"/>
              </a:solidFill>
              <a:latin typeface="Arial"/>
              <a:ea typeface="Arial"/>
              <a:cs typeface="Arial"/>
              <a:sym typeface="Arial"/>
            </a:endParaRPr>
          </a:p>
          <a:p>
            <a:pPr marL="0" lvl="0" indent="0" algn="l" rtl="0">
              <a:lnSpc>
                <a:spcPct val="100000"/>
              </a:lnSpc>
              <a:spcBef>
                <a:spcPts val="0"/>
              </a:spcBef>
              <a:spcAft>
                <a:spcPts val="0"/>
              </a:spcAft>
              <a:buNone/>
            </a:pPr>
            <a:r>
              <a:rPr lang="en" sz="1200">
                <a:solidFill>
                  <a:srgbClr val="3F2E1E"/>
                </a:solidFill>
                <a:latin typeface="Arial"/>
                <a:ea typeface="Arial"/>
                <a:cs typeface="Arial"/>
                <a:sym typeface="Arial"/>
              </a:rPr>
              <a:t>- 1940s: Macfarlane and Pilling described fibrinolytic potential of human urine, leading to urokinase extraction.</a:t>
            </a:r>
            <a:endParaRPr sz="1200">
              <a:solidFill>
                <a:srgbClr val="3F2E1E"/>
              </a:solidFill>
              <a:latin typeface="Arial"/>
              <a:ea typeface="Arial"/>
              <a:cs typeface="Arial"/>
              <a:sym typeface="Arial"/>
            </a:endParaRPr>
          </a:p>
        </p:txBody>
      </p:sp>
      <p:sp>
        <p:nvSpPr>
          <p:cNvPr id="154" name="Google Shape;154;p23"/>
          <p:cNvSpPr txBox="1"/>
          <p:nvPr/>
        </p:nvSpPr>
        <p:spPr>
          <a:xfrm>
            <a:off x="3328416" y="1691640"/>
            <a:ext cx="2459700" cy="557700"/>
          </a:xfrm>
          <a:prstGeom prst="rect">
            <a:avLst/>
          </a:prstGeom>
          <a:noFill/>
          <a:ln>
            <a:noFill/>
          </a:ln>
        </p:spPr>
        <p:txBody>
          <a:bodyPr spcFirstLastPara="1" wrap="square" lIns="91425" tIns="91425" rIns="91425" bIns="91425" anchor="b" anchorCtr="0">
            <a:noAutofit/>
          </a:bodyPr>
          <a:lstStyle/>
          <a:p>
            <a:pPr marL="0" lvl="0" indent="0" algn="ctr" rtl="0">
              <a:lnSpc>
                <a:spcPct val="100000"/>
              </a:lnSpc>
              <a:spcBef>
                <a:spcPts val="0"/>
              </a:spcBef>
              <a:spcAft>
                <a:spcPts val="0"/>
              </a:spcAft>
              <a:buNone/>
            </a:pPr>
            <a:r>
              <a:rPr lang="en" sz="1300" b="1">
                <a:solidFill>
                  <a:srgbClr val="3F2E1E"/>
                </a:solidFill>
                <a:latin typeface="Arial"/>
                <a:ea typeface="Arial"/>
                <a:cs typeface="Arial"/>
                <a:sym typeface="Arial"/>
              </a:rPr>
              <a:t>Early Clinical Use</a:t>
            </a:r>
            <a:endParaRPr sz="1300" b="1">
              <a:solidFill>
                <a:srgbClr val="3F2E1E"/>
              </a:solidFill>
              <a:latin typeface="Arial"/>
              <a:ea typeface="Arial"/>
              <a:cs typeface="Arial"/>
              <a:sym typeface="Arial"/>
            </a:endParaRPr>
          </a:p>
        </p:txBody>
      </p:sp>
      <p:sp>
        <p:nvSpPr>
          <p:cNvPr id="155" name="Google Shape;155;p23"/>
          <p:cNvSpPr txBox="1"/>
          <p:nvPr/>
        </p:nvSpPr>
        <p:spPr>
          <a:xfrm>
            <a:off x="3328416" y="2176272"/>
            <a:ext cx="2459700" cy="2212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sz="1200">
                <a:solidFill>
                  <a:srgbClr val="3F2E1E"/>
                </a:solidFill>
                <a:latin typeface="Arial"/>
                <a:ea typeface="Arial"/>
                <a:cs typeface="Arial"/>
                <a:sym typeface="Arial"/>
              </a:rPr>
              <a:t>1958: Sussman and Fitch treated 3 patients with intravenous plasmin for acute ischemic stroke but early studies showed increased risk of intracranial hemorrhage and lack of efficacy.</a:t>
            </a:r>
            <a:endParaRPr sz="1200">
              <a:solidFill>
                <a:srgbClr val="3F2E1E"/>
              </a:solidFill>
              <a:latin typeface="Arial"/>
              <a:ea typeface="Arial"/>
              <a:cs typeface="Arial"/>
              <a:sym typeface="Arial"/>
            </a:endParaRPr>
          </a:p>
        </p:txBody>
      </p:sp>
      <p:sp>
        <p:nvSpPr>
          <p:cNvPr id="156" name="Google Shape;156;p23"/>
          <p:cNvSpPr txBox="1"/>
          <p:nvPr/>
        </p:nvSpPr>
        <p:spPr>
          <a:xfrm>
            <a:off x="6144768" y="1691640"/>
            <a:ext cx="2459700" cy="557700"/>
          </a:xfrm>
          <a:prstGeom prst="rect">
            <a:avLst/>
          </a:prstGeom>
          <a:noFill/>
          <a:ln>
            <a:noFill/>
          </a:ln>
        </p:spPr>
        <p:txBody>
          <a:bodyPr spcFirstLastPara="1" wrap="square" lIns="91425" tIns="91425" rIns="91425" bIns="91425" anchor="b" anchorCtr="0">
            <a:noAutofit/>
          </a:bodyPr>
          <a:lstStyle/>
          <a:p>
            <a:pPr marL="0" lvl="0" indent="0" algn="ctr" rtl="0">
              <a:lnSpc>
                <a:spcPct val="100000"/>
              </a:lnSpc>
              <a:spcBef>
                <a:spcPts val="0"/>
              </a:spcBef>
              <a:spcAft>
                <a:spcPts val="0"/>
              </a:spcAft>
              <a:buNone/>
            </a:pPr>
            <a:r>
              <a:rPr lang="en" sz="1300" b="1">
                <a:solidFill>
                  <a:srgbClr val="3F2E1E"/>
                </a:solidFill>
                <a:latin typeface="Arial"/>
                <a:ea typeface="Arial"/>
                <a:cs typeface="Arial"/>
                <a:sym typeface="Arial"/>
              </a:rPr>
              <a:t>Modern Developments</a:t>
            </a:r>
            <a:endParaRPr sz="1300" b="1">
              <a:solidFill>
                <a:srgbClr val="3F2E1E"/>
              </a:solidFill>
              <a:latin typeface="Arial"/>
              <a:ea typeface="Arial"/>
              <a:cs typeface="Arial"/>
              <a:sym typeface="Arial"/>
            </a:endParaRPr>
          </a:p>
        </p:txBody>
      </p:sp>
      <p:sp>
        <p:nvSpPr>
          <p:cNvPr id="157" name="Google Shape;157;p23"/>
          <p:cNvSpPr txBox="1"/>
          <p:nvPr/>
        </p:nvSpPr>
        <p:spPr>
          <a:xfrm>
            <a:off x="6144768" y="2176272"/>
            <a:ext cx="2459700" cy="2212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400"/>
              </a:spcAft>
              <a:buNone/>
            </a:pPr>
            <a:r>
              <a:rPr sz="1200" b="0">
                <a:solidFill>
                  <a:srgbClr val="3F2E1E"/>
                </a:solidFill>
                <a:latin typeface="Arial"/>
                <a:ea typeface="Arial"/>
                <a:cs typeface="Arial"/>
              </a:rPr>
              <a:t>- 1979: Discovery of tissue plasminogen activator (t-PA).</a:t>
            </a:r>
            <a:endParaRPr sz="1200">
              <a:solidFill>
                <a:srgbClr val="3F2E1E"/>
              </a:solidFill>
              <a:latin typeface="Arial"/>
              <a:ea typeface="Arial"/>
              <a:cs typeface="Arial"/>
              <a:sym typeface="Arial"/>
            </a:endParaRPr>
          </a:p>
          <a:p>
            <a:pPr>
              <a:spcAft>
                <a:spcPts val="400"/>
              </a:spcAft>
            </a:pPr>
            <a:r>
              <a:rPr sz="1200" b="0">
                <a:solidFill>
                  <a:srgbClr val="3F2E1E"/>
                </a:solidFill>
                <a:latin typeface="Arial"/>
                <a:ea typeface="Arial"/>
                <a:cs typeface="Arial"/>
              </a:rPr>
              <a:t>- 1983: Production of recombinant t-PA (rt-PA).</a:t>
            </a:r>
          </a:p>
          <a:p>
            <a:pPr>
              <a:spcAft>
                <a:spcPts val="400"/>
              </a:spcAft>
            </a:pPr>
            <a:r>
              <a:rPr sz="1200" b="0">
                <a:solidFill>
                  <a:srgbClr val="3F2E1E"/>
                </a:solidFill>
                <a:latin typeface="Arial"/>
                <a:ea typeface="Arial"/>
                <a:cs typeface="Arial"/>
              </a:rPr>
              <a:t>- 1995: NINDS trial — alteplase effective within 3 hours.</a:t>
            </a:r>
          </a:p>
          <a:p>
            <a:pPr>
              <a:spcAft>
                <a:spcPts val="400"/>
              </a:spcAft>
            </a:pPr>
            <a:r>
              <a:rPr sz="1200" b="0">
                <a:solidFill>
                  <a:srgbClr val="3F2E1E"/>
                </a:solidFill>
                <a:latin typeface="Arial"/>
                <a:ea typeface="Arial"/>
                <a:cs typeface="Arial"/>
              </a:rPr>
              <a:t>- 2008: ECASS III extends the window to 4.5 hours.</a:t>
            </a:r>
          </a:p>
          <a:p>
            <a:pPr>
              <a:spcAft>
                <a:spcPts val="400"/>
              </a:spcAft>
            </a:pPr>
            <a:r>
              <a:rPr sz="1200" b="0">
                <a:solidFill>
                  <a:srgbClr val="3F2E1E"/>
                </a:solidFill>
                <a:latin typeface="Arial"/>
                <a:ea typeface="Arial"/>
                <a:cs typeface="Arial"/>
              </a:rPr>
              <a:t>- 2026: AHA/ASA — tenecteplase equal to alteplase.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61"/>
        <p:cNvGrpSpPr/>
        <p:nvPr/>
      </p:nvGrpSpPr>
      <p:grpSpPr>
        <a:xfrm>
          <a:off x="0" y="0"/>
          <a:ext cx="0" cy="0"/>
          <a:chOff x="0" y="0"/>
          <a:chExt cx="0" cy="0"/>
        </a:xfrm>
      </p:grpSpPr>
      <p:pic>
        <p:nvPicPr>
          <p:cNvPr id="165" name="Background" descr="image.png"/>
          <p:cNvPicPr>
            <a:picLocks noChangeAspect="1"/>
          </p:cNvPicPr>
          <p:nvPr/>
        </p:nvPicPr>
        <p:blipFill>
          <a:blip r:embed="rId3"/>
          <a:stretch>
            <a:fillRect/>
          </a:stretch>
        </p:blipFill>
        <p:spPr>
          <a:xfrm>
            <a:off x="0" y="0"/>
            <a:ext cx="9144000" cy="5143500"/>
          </a:xfrm>
          <a:prstGeom prst="rect">
            <a:avLst/>
          </a:prstGeom>
        </p:spPr>
      </p:pic>
      <p:sp>
        <p:nvSpPr>
          <p:cNvPr id="162" name="Google Shape;162;p24"/>
          <p:cNvSpPr txBox="1"/>
          <p:nvPr/>
        </p:nvSpPr>
        <p:spPr>
          <a:xfrm>
            <a:off x="512064" y="146304"/>
            <a:ext cx="8110800" cy="8961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0"/>
              </a:spcAft>
              <a:buNone/>
            </a:pPr>
            <a:r>
              <a:rPr lang="en" sz="2500" b="1">
                <a:solidFill>
                  <a:srgbClr val="6B4A2B"/>
                </a:solidFill>
                <a:latin typeface="Georgia"/>
                <a:ea typeface="Georgia"/>
                <a:cs typeface="Georgia"/>
                <a:sym typeface="Georgia"/>
              </a:rPr>
              <a:t>The Innovative Thrombolysis Concept by Tillett and Garner</a:t>
            </a:r>
            <a:endParaRPr sz="2500" b="1">
              <a:solidFill>
                <a:srgbClr val="6B4A2B"/>
              </a:solidFill>
              <a:latin typeface="Georgia"/>
              <a:ea typeface="Georgia"/>
              <a:cs typeface="Georgia"/>
              <a:sym typeface="Georgia"/>
            </a:endParaRPr>
          </a:p>
        </p:txBody>
      </p:sp>
      <p:sp>
        <p:nvSpPr>
          <p:cNvPr id="163" name="Google Shape;163;p24"/>
          <p:cNvSpPr txBox="1"/>
          <p:nvPr/>
        </p:nvSpPr>
        <p:spPr>
          <a:xfrm>
            <a:off x="512064" y="1078992"/>
            <a:ext cx="4316100" cy="35754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None/>
            </a:pPr>
            <a:r>
              <a:rPr lang="en" sz="1300">
                <a:solidFill>
                  <a:srgbClr val="3F2E1E"/>
                </a:solidFill>
                <a:latin typeface="Arial"/>
                <a:ea typeface="Arial"/>
                <a:cs typeface="Arial"/>
                <a:sym typeface="Arial"/>
              </a:rPr>
              <a:t>In 1933, researchers Tillett and Garner made a groundbreaking discovery that would change the course of stroke treatment. They found that certain strains of streptococcus bacteria could dissolve fibrin clots, a crucial step in thrombolysis therapy. This concept opened doors to developing treatments for conditions where blood clots blocked vital arteries. In 1955, Tillett and colleagues gave intravenous streptokinase, derived from these bacteria, to patients for the first time. This pioneering work laid the foundation for future thrombolytic therapies, demonstrating that directly targeting clots could significantly improve patient outcomes in acute situations, ultimately revolutionizing the way we approach stroke care.</a:t>
            </a:r>
            <a:endParaRPr sz="1300">
              <a:solidFill>
                <a:srgbClr val="3F2E1E"/>
              </a:solidFill>
              <a:latin typeface="Arial"/>
              <a:ea typeface="Arial"/>
              <a:cs typeface="Arial"/>
              <a:sym typeface="Arial"/>
            </a:endParaRPr>
          </a:p>
        </p:txBody>
      </p:sp>
      <p:pic>
        <p:nvPicPr>
          <p:cNvPr id="164" name="Google Shape;164;p24"/>
          <p:cNvPicPr preferRelativeResize="0"/>
          <p:nvPr/>
        </p:nvPicPr>
        <p:blipFill>
          <a:blip r:embed="rId4">
            <a:alphaModFix/>
          </a:blip>
          <a:stretch>
            <a:fillRect/>
          </a:stretch>
        </p:blipFill>
        <p:spPr>
          <a:xfrm>
            <a:off x="5385816" y="1478453"/>
            <a:ext cx="3236976" cy="2767238"/>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68"/>
        <p:cNvGrpSpPr/>
        <p:nvPr/>
      </p:nvGrpSpPr>
      <p:grpSpPr>
        <a:xfrm>
          <a:off x="0" y="0"/>
          <a:ext cx="0" cy="0"/>
          <a:chOff x="0" y="0"/>
          <a:chExt cx="0" cy="0"/>
        </a:xfrm>
      </p:grpSpPr>
      <p:pic>
        <p:nvPicPr>
          <p:cNvPr id="175" name="Background" descr="image.png"/>
          <p:cNvPicPr>
            <a:picLocks noChangeAspect="1"/>
          </p:cNvPicPr>
          <p:nvPr/>
        </p:nvPicPr>
        <p:blipFill>
          <a:blip r:embed="rId4"/>
          <a:stretch>
            <a:fillRect/>
          </a:stretch>
        </p:blipFill>
        <p:spPr>
          <a:xfrm>
            <a:off x="0" y="0"/>
            <a:ext cx="9144000" cy="5143500"/>
          </a:xfrm>
          <a:prstGeom prst="rect">
            <a:avLst/>
          </a:prstGeom>
        </p:spPr>
      </p:pic>
      <p:sp>
        <p:nvSpPr>
          <p:cNvPr id="169" name="Google Shape;169;p25"/>
          <p:cNvSpPr txBox="1"/>
          <p:nvPr/>
        </p:nvSpPr>
        <p:spPr>
          <a:xfrm>
            <a:off x="512064" y="146304"/>
            <a:ext cx="8110800" cy="8961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0"/>
              </a:spcAft>
              <a:buNone/>
            </a:pPr>
            <a:r>
              <a:rPr lang="en" sz="2500" b="1">
                <a:solidFill>
                  <a:srgbClr val="6B4A2B"/>
                </a:solidFill>
                <a:latin typeface="Georgia"/>
                <a:ea typeface="Georgia"/>
                <a:cs typeface="Georgia"/>
                <a:sym typeface="Georgia"/>
              </a:rPr>
              <a:t>Mechanism of Action of Alteplase</a:t>
            </a:r>
            <a:endParaRPr sz="2500" b="1">
              <a:solidFill>
                <a:srgbClr val="6B4A2B"/>
              </a:solidFill>
              <a:latin typeface="Georgia"/>
              <a:ea typeface="Georgia"/>
              <a:cs typeface="Georgia"/>
              <a:sym typeface="Georgia"/>
            </a:endParaRPr>
          </a:p>
        </p:txBody>
      </p:sp>
      <p:sp>
        <p:nvSpPr>
          <p:cNvPr id="170" name="Google Shape;170;p25"/>
          <p:cNvSpPr txBox="1"/>
          <p:nvPr/>
        </p:nvSpPr>
        <p:spPr>
          <a:xfrm>
            <a:off x="512064" y="932688"/>
            <a:ext cx="8110800" cy="402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800">
              <a:solidFill>
                <a:schemeClr val="dk2"/>
              </a:solidFill>
            </a:endParaRPr>
          </a:p>
        </p:txBody>
      </p:sp>
      <p:sp>
        <p:nvSpPr>
          <p:cNvPr id="171" name="Google Shape;171;p25"/>
          <p:cNvSpPr txBox="1"/>
          <p:nvPr/>
        </p:nvSpPr>
        <p:spPr>
          <a:xfrm>
            <a:off x="1298448" y="1691640"/>
            <a:ext cx="2962800" cy="557700"/>
          </a:xfrm>
          <a:prstGeom prst="rect">
            <a:avLst/>
          </a:prstGeom>
          <a:noFill/>
          <a:ln>
            <a:noFill/>
          </a:ln>
        </p:spPr>
        <p:txBody>
          <a:bodyPr spcFirstLastPara="1" wrap="square" lIns="91425" tIns="91425" rIns="91425" bIns="91425" anchor="b" anchorCtr="0">
            <a:noAutofit/>
          </a:bodyPr>
          <a:lstStyle/>
          <a:p>
            <a:pPr marL="0" lvl="0" indent="0" algn="ctr" rtl="0">
              <a:lnSpc>
                <a:spcPct val="100000"/>
              </a:lnSpc>
              <a:spcBef>
                <a:spcPts val="0"/>
              </a:spcBef>
              <a:spcAft>
                <a:spcPts val="0"/>
              </a:spcAft>
              <a:buNone/>
            </a:pPr>
            <a:r>
              <a:rPr lang="en" sz="1350" b="1">
                <a:solidFill>
                  <a:srgbClr val="3F2E1E"/>
                </a:solidFill>
                <a:latin typeface="Arial"/>
                <a:ea typeface="Arial"/>
                <a:cs typeface="Arial"/>
                <a:sym typeface="Arial"/>
              </a:rPr>
              <a:t>Overview</a:t>
            </a:r>
            <a:endParaRPr sz="1300" b="1">
              <a:solidFill>
                <a:srgbClr val="3F2E1E"/>
              </a:solidFill>
              <a:latin typeface="Arial"/>
              <a:ea typeface="Arial"/>
              <a:cs typeface="Arial"/>
              <a:sym typeface="Arial"/>
            </a:endParaRPr>
          </a:p>
        </p:txBody>
      </p:sp>
      <p:sp>
        <p:nvSpPr>
          <p:cNvPr id="172" name="Google Shape;172;p25"/>
          <p:cNvSpPr txBox="1"/>
          <p:nvPr/>
        </p:nvSpPr>
        <p:spPr>
          <a:xfrm>
            <a:off x="1298448" y="2176272"/>
            <a:ext cx="2962800" cy="23499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sz="1350">
                <a:solidFill>
                  <a:srgbClr val="3F2E1E"/>
                </a:solidFill>
                <a:latin typeface="Arial"/>
                <a:ea typeface="Arial"/>
                <a:cs typeface="Arial"/>
                <a:sym typeface="Arial"/>
              </a:rPr>
              <a:t>Alteplase, or recombinant tissue plasminogen activator (rt-PA), is a thrombolytic agent used to treat acute ischemic stroke by activating the conversion of plasminogen to plasmin, degrading fibrin, and dissolving the thrombus.</a:t>
            </a:r>
            <a:endParaRPr sz="1200">
              <a:solidFill>
                <a:srgbClr val="3F2E1E"/>
              </a:solidFill>
              <a:latin typeface="Arial"/>
              <a:ea typeface="Arial"/>
              <a:cs typeface="Arial"/>
              <a:sym typeface="Arial"/>
            </a:endParaRPr>
          </a:p>
        </p:txBody>
      </p:sp>
      <p:sp>
        <p:nvSpPr>
          <p:cNvPr id="173" name="Google Shape;173;p25"/>
          <p:cNvSpPr txBox="1"/>
          <p:nvPr/>
        </p:nvSpPr>
        <p:spPr>
          <a:xfrm>
            <a:off x="4882896" y="1691640"/>
            <a:ext cx="2962800" cy="557700"/>
          </a:xfrm>
          <a:prstGeom prst="rect">
            <a:avLst/>
          </a:prstGeom>
          <a:noFill/>
          <a:ln>
            <a:noFill/>
          </a:ln>
        </p:spPr>
        <p:txBody>
          <a:bodyPr spcFirstLastPara="1" wrap="square" lIns="91425" tIns="91425" rIns="91425" bIns="91425" anchor="b" anchorCtr="0">
            <a:noAutofit/>
          </a:bodyPr>
          <a:lstStyle/>
          <a:p>
            <a:pPr marL="0" lvl="0" indent="0" algn="ctr" rtl="0">
              <a:lnSpc>
                <a:spcPct val="100000"/>
              </a:lnSpc>
              <a:spcBef>
                <a:spcPts val="0"/>
              </a:spcBef>
              <a:spcAft>
                <a:spcPts val="0"/>
              </a:spcAft>
              <a:buNone/>
            </a:pPr>
            <a:r>
              <a:rPr lang="en" sz="1350" b="1">
                <a:solidFill>
                  <a:srgbClr val="3F2E1E"/>
                </a:solidFill>
                <a:latin typeface="Arial"/>
                <a:ea typeface="Arial"/>
                <a:cs typeface="Arial"/>
                <a:sym typeface="Arial"/>
              </a:rPr>
              <a:t>Steps</a:t>
            </a:r>
            <a:endParaRPr sz="1300" b="1">
              <a:solidFill>
                <a:srgbClr val="3F2E1E"/>
              </a:solidFill>
              <a:latin typeface="Arial"/>
              <a:ea typeface="Arial"/>
              <a:cs typeface="Arial"/>
              <a:sym typeface="Arial"/>
            </a:endParaRPr>
          </a:p>
        </p:txBody>
      </p:sp>
      <p:sp>
        <p:nvSpPr>
          <p:cNvPr id="174" name="Google Shape;174;p25"/>
          <p:cNvSpPr txBox="1"/>
          <p:nvPr/>
        </p:nvSpPr>
        <p:spPr>
          <a:xfrm>
            <a:off x="4882896" y="2176272"/>
            <a:ext cx="2962800" cy="23499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sz="1350">
                <a:solidFill>
                  <a:srgbClr val="3F2E1E"/>
                </a:solidFill>
                <a:latin typeface="Arial"/>
                <a:ea typeface="Arial"/>
                <a:cs typeface="Arial"/>
                <a:sym typeface="Arial"/>
              </a:rPr>
              <a:t>1. Alteplase binds to fibrin in the thrombus.</a:t>
            </a:r>
            <a:endParaRPr sz="1200">
              <a:solidFill>
                <a:srgbClr val="3F2E1E"/>
              </a:solidFill>
              <a:latin typeface="Arial"/>
              <a:ea typeface="Arial"/>
              <a:cs typeface="Arial"/>
              <a:sym typeface="Arial"/>
            </a:endParaRPr>
          </a:p>
          <a:p>
            <a:pPr marL="0" lvl="0" indent="0" algn="l" rtl="0">
              <a:lnSpc>
                <a:spcPct val="100000"/>
              </a:lnSpc>
              <a:spcBef>
                <a:spcPts val="0"/>
              </a:spcBef>
              <a:spcAft>
                <a:spcPts val="0"/>
              </a:spcAft>
              <a:buNone/>
            </a:pPr>
            <a:r>
              <a:rPr lang="en" sz="1350">
                <a:solidFill>
                  <a:srgbClr val="3F2E1E"/>
                </a:solidFill>
                <a:latin typeface="Arial"/>
                <a:ea typeface="Arial"/>
                <a:cs typeface="Arial"/>
                <a:sym typeface="Arial"/>
              </a:rPr>
              <a:t>2. This enhances its activation of plasminogen to plasmin.</a:t>
            </a:r>
            <a:endParaRPr sz="1200">
              <a:solidFill>
                <a:srgbClr val="3F2E1E"/>
              </a:solidFill>
              <a:latin typeface="Arial"/>
              <a:ea typeface="Arial"/>
              <a:cs typeface="Arial"/>
              <a:sym typeface="Arial"/>
            </a:endParaRPr>
          </a:p>
          <a:p>
            <a:pPr marL="0" lvl="0" indent="0" algn="l" rtl="0">
              <a:lnSpc>
                <a:spcPct val="100000"/>
              </a:lnSpc>
              <a:spcBef>
                <a:spcPts val="0"/>
              </a:spcBef>
              <a:spcAft>
                <a:spcPts val="0"/>
              </a:spcAft>
              <a:buNone/>
            </a:pPr>
            <a:r>
              <a:rPr lang="en" sz="1350">
                <a:solidFill>
                  <a:srgbClr val="3F2E1E"/>
                </a:solidFill>
                <a:latin typeface="Arial"/>
                <a:ea typeface="Arial"/>
                <a:cs typeface="Arial"/>
                <a:sym typeface="Arial"/>
              </a:rPr>
              <a:t>3. Plasmin degrades the fibrin mesh, dissolving the clot.</a:t>
            </a:r>
            <a:endParaRPr sz="1200">
              <a:solidFill>
                <a:srgbClr val="3F2E1E"/>
              </a:solidFill>
              <a:latin typeface="Arial"/>
              <a:ea typeface="Arial"/>
              <a:cs typeface="Arial"/>
              <a:sym typeface="Arial"/>
            </a:endParaRPr>
          </a:p>
          <a:p>
            <a:pPr marL="0" lvl="0" indent="0" algn="l" rtl="0">
              <a:lnSpc>
                <a:spcPct val="100000"/>
              </a:lnSpc>
              <a:spcBef>
                <a:spcPts val="0"/>
              </a:spcBef>
              <a:spcAft>
                <a:spcPts val="0"/>
              </a:spcAft>
              <a:buNone/>
            </a:pPr>
            <a:r>
              <a:rPr lang="en" sz="1350">
                <a:solidFill>
                  <a:srgbClr val="3F2E1E"/>
                </a:solidFill>
                <a:latin typeface="Arial"/>
                <a:ea typeface="Arial"/>
                <a:cs typeface="Arial"/>
                <a:sym typeface="Arial"/>
              </a:rPr>
              <a:t>4. Alteplase has a higher affinity for fibrin-bound plasminogen, increasing fibrin specificity.</a:t>
            </a:r>
            <a:endParaRPr sz="1200">
              <a:solidFill>
                <a:srgbClr val="3F2E1E"/>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78"/>
        <p:cNvGrpSpPr/>
        <p:nvPr/>
      </p:nvGrpSpPr>
      <p:grpSpPr>
        <a:xfrm>
          <a:off x="0" y="0"/>
          <a:ext cx="0" cy="0"/>
          <a:chOff x="0" y="0"/>
          <a:chExt cx="0" cy="0"/>
        </a:xfrm>
      </p:grpSpPr>
      <p:pic>
        <p:nvPicPr>
          <p:cNvPr id="186" name="Background" descr="image.png"/>
          <p:cNvPicPr>
            <a:picLocks noChangeAspect="1"/>
          </p:cNvPicPr>
          <p:nvPr/>
        </p:nvPicPr>
        <p:blipFill>
          <a:blip r:embed="rId5"/>
          <a:stretch>
            <a:fillRect/>
          </a:stretch>
        </p:blipFill>
        <p:spPr>
          <a:xfrm>
            <a:off x="0" y="0"/>
            <a:ext cx="9144000" cy="5143500"/>
          </a:xfrm>
          <a:prstGeom prst="rect">
            <a:avLst/>
          </a:prstGeom>
        </p:spPr>
      </p:pic>
      <p:sp>
        <p:nvSpPr>
          <p:cNvPr id="179" name="Google Shape;179;p26"/>
          <p:cNvSpPr txBox="1"/>
          <p:nvPr/>
        </p:nvSpPr>
        <p:spPr>
          <a:xfrm>
            <a:off x="512064" y="146304"/>
            <a:ext cx="8110800" cy="8961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0"/>
              </a:spcAft>
              <a:buNone/>
            </a:pPr>
            <a:r>
              <a:rPr lang="en" sz="2500" b="1">
                <a:solidFill>
                  <a:srgbClr val="6B4A2B"/>
                </a:solidFill>
                <a:latin typeface="Georgia"/>
                <a:ea typeface="Georgia"/>
                <a:cs typeface="Georgia"/>
                <a:sym typeface="Georgia"/>
              </a:rPr>
              <a:t>Benefits of Thrombolytic Therapy</a:t>
            </a:r>
            <a:endParaRPr sz="2500" b="1">
              <a:solidFill>
                <a:srgbClr val="6B4A2B"/>
              </a:solidFill>
              <a:latin typeface="Georgia"/>
              <a:ea typeface="Georgia"/>
              <a:cs typeface="Georgia"/>
              <a:sym typeface="Georgia"/>
            </a:endParaRPr>
          </a:p>
        </p:txBody>
      </p:sp>
      <p:sp>
        <p:nvSpPr>
          <p:cNvPr id="180" name="Google Shape;180;p26"/>
          <p:cNvSpPr txBox="1"/>
          <p:nvPr/>
        </p:nvSpPr>
        <p:spPr>
          <a:xfrm>
            <a:off x="512064" y="932688"/>
            <a:ext cx="8110800" cy="402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800">
              <a:solidFill>
                <a:schemeClr val="dk2"/>
              </a:solidFill>
            </a:endParaRPr>
          </a:p>
        </p:txBody>
      </p:sp>
      <p:sp>
        <p:nvSpPr>
          <p:cNvPr id="181" name="Google Shape;181;p26"/>
          <p:cNvSpPr txBox="1"/>
          <p:nvPr/>
        </p:nvSpPr>
        <p:spPr>
          <a:xfrm>
            <a:off x="4306824" y="1618488"/>
            <a:ext cx="4316100" cy="3750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None/>
            </a:pPr>
            <a:r>
              <a:rPr lang="en" sz="1300" b="1">
                <a:solidFill>
                  <a:srgbClr val="3F2E1E"/>
                </a:solidFill>
                <a:latin typeface="Arial"/>
                <a:ea typeface="Arial"/>
                <a:cs typeface="Arial"/>
                <a:sym typeface="Arial"/>
              </a:rPr>
              <a:t>Decreased Mortality and Morbidity</a:t>
            </a:r>
            <a:endParaRPr sz="1300" b="1">
              <a:solidFill>
                <a:srgbClr val="3F2E1E"/>
              </a:solidFill>
              <a:latin typeface="Arial"/>
              <a:ea typeface="Arial"/>
              <a:cs typeface="Arial"/>
              <a:sym typeface="Arial"/>
            </a:endParaRPr>
          </a:p>
        </p:txBody>
      </p:sp>
      <p:sp>
        <p:nvSpPr>
          <p:cNvPr id="182" name="Google Shape;182;p26"/>
          <p:cNvSpPr txBox="1"/>
          <p:nvPr/>
        </p:nvSpPr>
        <p:spPr>
          <a:xfrm>
            <a:off x="4306824" y="1911096"/>
            <a:ext cx="4316100" cy="12894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sz="1300">
                <a:solidFill>
                  <a:srgbClr val="3F2E1E"/>
                </a:solidFill>
                <a:latin typeface="Arial"/>
                <a:ea typeface="Arial"/>
                <a:cs typeface="Arial"/>
                <a:sym typeface="Arial"/>
              </a:rPr>
              <a:t>Generally decreases mortality and morbidity in stroke patients by dissolving the clot and restoring blood flow.</a:t>
            </a:r>
            <a:endParaRPr sz="1200">
              <a:solidFill>
                <a:srgbClr val="3F2E1E"/>
              </a:solidFill>
              <a:latin typeface="Arial"/>
              <a:ea typeface="Arial"/>
              <a:cs typeface="Arial"/>
              <a:sym typeface="Arial"/>
            </a:endParaRPr>
          </a:p>
        </p:txBody>
      </p:sp>
      <p:sp>
        <p:nvSpPr>
          <p:cNvPr id="183" name="Google Shape;183;p26"/>
          <p:cNvSpPr txBox="1"/>
          <p:nvPr/>
        </p:nvSpPr>
        <p:spPr>
          <a:xfrm>
            <a:off x="4306824" y="3337560"/>
            <a:ext cx="4316100" cy="3750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None/>
            </a:pPr>
            <a:r>
              <a:rPr lang="en" sz="1300" b="1">
                <a:solidFill>
                  <a:srgbClr val="3F2E1E"/>
                </a:solidFill>
                <a:latin typeface="Arial"/>
                <a:ea typeface="Arial"/>
                <a:cs typeface="Arial"/>
                <a:sym typeface="Arial"/>
              </a:rPr>
              <a:t>Therapeutic Window</a:t>
            </a:r>
            <a:endParaRPr sz="1300" b="1">
              <a:solidFill>
                <a:srgbClr val="3F2E1E"/>
              </a:solidFill>
              <a:latin typeface="Arial"/>
              <a:ea typeface="Arial"/>
              <a:cs typeface="Arial"/>
              <a:sym typeface="Arial"/>
            </a:endParaRPr>
          </a:p>
        </p:txBody>
      </p:sp>
      <p:sp>
        <p:nvSpPr>
          <p:cNvPr id="184" name="Google Shape;184;p26"/>
          <p:cNvSpPr txBox="1"/>
          <p:nvPr/>
        </p:nvSpPr>
        <p:spPr>
          <a:xfrm>
            <a:off x="4306824" y="3630168"/>
            <a:ext cx="4316100" cy="12894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sz="1300">
                <a:solidFill>
                  <a:srgbClr val="3F2E1E"/>
                </a:solidFill>
                <a:latin typeface="Arial"/>
                <a:ea typeface="Arial"/>
                <a:cs typeface="Arial"/>
                <a:sym typeface="Arial"/>
              </a:rPr>
              <a:t>When given within the therapeutic window, it can reduce long-term disability and improve quality of life.</a:t>
            </a:r>
            <a:endParaRPr sz="1200">
              <a:solidFill>
                <a:srgbClr val="3F2E1E"/>
              </a:solidFill>
              <a:latin typeface="Arial"/>
              <a:ea typeface="Arial"/>
              <a:cs typeface="Arial"/>
              <a:sym typeface="Arial"/>
            </a:endParaRPr>
          </a:p>
        </p:txBody>
      </p:sp>
      <p:pic>
        <p:nvPicPr>
          <p:cNvPr id="185" name="Google Shape;185;p26"/>
          <p:cNvPicPr preferRelativeResize="0"/>
          <p:nvPr/>
        </p:nvPicPr>
        <p:blipFill>
          <a:blip r:embed="rId4">
            <a:alphaModFix/>
          </a:blip>
          <a:stretch>
            <a:fillRect/>
          </a:stretch>
        </p:blipFill>
        <p:spPr>
          <a:xfrm>
            <a:off x="512064" y="1787253"/>
            <a:ext cx="3236975" cy="2899444"/>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89"/>
        <p:cNvGrpSpPr/>
        <p:nvPr/>
      </p:nvGrpSpPr>
      <p:grpSpPr>
        <a:xfrm>
          <a:off x="0" y="0"/>
          <a:ext cx="0" cy="0"/>
          <a:chOff x="0" y="0"/>
          <a:chExt cx="0" cy="0"/>
        </a:xfrm>
      </p:grpSpPr>
      <p:pic>
        <p:nvPicPr>
          <p:cNvPr id="197" name="Background" descr="image.png"/>
          <p:cNvPicPr>
            <a:picLocks noChangeAspect="1"/>
          </p:cNvPicPr>
          <p:nvPr/>
        </p:nvPicPr>
        <p:blipFill>
          <a:blip r:embed="rId3"/>
          <a:stretch>
            <a:fillRect/>
          </a:stretch>
        </p:blipFill>
        <p:spPr>
          <a:xfrm>
            <a:off x="0" y="0"/>
            <a:ext cx="9144000" cy="5143500"/>
          </a:xfrm>
          <a:prstGeom prst="rect">
            <a:avLst/>
          </a:prstGeom>
        </p:spPr>
      </p:pic>
      <p:sp>
        <p:nvSpPr>
          <p:cNvPr id="190" name="Google Shape;190;p27"/>
          <p:cNvSpPr txBox="1"/>
          <p:nvPr/>
        </p:nvSpPr>
        <p:spPr>
          <a:xfrm>
            <a:off x="512064" y="146304"/>
            <a:ext cx="8110800" cy="8961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0"/>
              </a:spcAft>
              <a:buNone/>
            </a:pPr>
            <a:r>
              <a:rPr lang="en" sz="2500" b="1">
                <a:solidFill>
                  <a:srgbClr val="6B4A2B"/>
                </a:solidFill>
                <a:latin typeface="Georgia"/>
                <a:ea typeface="Georgia"/>
                <a:cs typeface="Georgia"/>
                <a:sym typeface="Georgia"/>
              </a:rPr>
              <a:t>Risks of Thrombolytic Therapy in Acute Ischemic Stroke</a:t>
            </a:r>
            <a:endParaRPr sz="2500" b="1">
              <a:solidFill>
                <a:srgbClr val="6B4A2B"/>
              </a:solidFill>
              <a:latin typeface="Georgia"/>
              <a:ea typeface="Georgia"/>
              <a:cs typeface="Georgia"/>
              <a:sym typeface="Georgia"/>
            </a:endParaRPr>
          </a:p>
        </p:txBody>
      </p:sp>
      <p:sp>
        <p:nvSpPr>
          <p:cNvPr id="191" name="Google Shape;191;p27"/>
          <p:cNvSpPr txBox="1"/>
          <p:nvPr/>
        </p:nvSpPr>
        <p:spPr>
          <a:xfrm>
            <a:off x="512064" y="932688"/>
            <a:ext cx="8110800" cy="402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800">
              <a:solidFill>
                <a:schemeClr val="dk2"/>
              </a:solidFill>
            </a:endParaRPr>
          </a:p>
        </p:txBody>
      </p:sp>
      <p:sp>
        <p:nvSpPr>
          <p:cNvPr id="192" name="Google Shape;192;p27"/>
          <p:cNvSpPr txBox="1"/>
          <p:nvPr/>
        </p:nvSpPr>
        <p:spPr>
          <a:xfrm>
            <a:off x="512064" y="1618488"/>
            <a:ext cx="4316100" cy="3750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None/>
            </a:pPr>
            <a:r>
              <a:rPr lang="en" sz="1300" b="1">
                <a:solidFill>
                  <a:srgbClr val="3F2E1E"/>
                </a:solidFill>
                <a:latin typeface="Arial"/>
                <a:ea typeface="Arial"/>
                <a:cs typeface="Arial"/>
                <a:sym typeface="Arial"/>
              </a:rPr>
              <a:t>Intracerebral Hemorrhage</a:t>
            </a:r>
            <a:endParaRPr sz="1300" b="1">
              <a:solidFill>
                <a:srgbClr val="3F2E1E"/>
              </a:solidFill>
              <a:latin typeface="Arial"/>
              <a:ea typeface="Arial"/>
              <a:cs typeface="Arial"/>
              <a:sym typeface="Arial"/>
            </a:endParaRPr>
          </a:p>
        </p:txBody>
      </p:sp>
      <p:sp>
        <p:nvSpPr>
          <p:cNvPr id="193" name="Google Shape;193;p27"/>
          <p:cNvSpPr txBox="1"/>
          <p:nvPr/>
        </p:nvSpPr>
        <p:spPr>
          <a:xfrm>
            <a:off x="512064" y="1911096"/>
            <a:ext cx="4316100" cy="12894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400"/>
              </a:spcAft>
              <a:buNone/>
            </a:pPr>
            <a:r>
              <a:rPr sz="1250" b="0">
                <a:solidFill>
                  <a:srgbClr val="3F2E1E"/>
                </a:solidFill>
                <a:latin typeface="Arial"/>
                <a:ea typeface="Arial"/>
                <a:cs typeface="Arial"/>
              </a:rPr>
              <a:t>Symptomatic ICH is the most serious complication: about 6% with alteplase vs 0.6% with placebo in the NINDS trial. Rates with tenecteplase are similar.</a:t>
            </a:r>
            <a:endParaRPr sz="1200">
              <a:solidFill>
                <a:srgbClr val="3F2E1E"/>
              </a:solidFill>
              <a:latin typeface="Arial"/>
              <a:ea typeface="Arial"/>
              <a:cs typeface="Arial"/>
              <a:sym typeface="Arial"/>
            </a:endParaRPr>
          </a:p>
        </p:txBody>
      </p:sp>
      <p:sp>
        <p:nvSpPr>
          <p:cNvPr id="194" name="Google Shape;194;p27"/>
          <p:cNvSpPr txBox="1"/>
          <p:nvPr/>
        </p:nvSpPr>
        <p:spPr>
          <a:xfrm>
            <a:off x="512064" y="3337560"/>
            <a:ext cx="4316100" cy="3750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None/>
            </a:pPr>
            <a:r>
              <a:rPr lang="en" sz="1300" b="1">
                <a:solidFill>
                  <a:srgbClr val="3F2E1E"/>
                </a:solidFill>
                <a:latin typeface="Arial"/>
                <a:ea typeface="Arial"/>
                <a:cs typeface="Arial"/>
                <a:sym typeface="Arial"/>
              </a:rPr>
              <a:t>Other Complications</a:t>
            </a:r>
            <a:endParaRPr sz="1300" b="1">
              <a:solidFill>
                <a:srgbClr val="3F2E1E"/>
              </a:solidFill>
              <a:latin typeface="Arial"/>
              <a:ea typeface="Arial"/>
              <a:cs typeface="Arial"/>
              <a:sym typeface="Arial"/>
            </a:endParaRPr>
          </a:p>
        </p:txBody>
      </p:sp>
      <p:sp>
        <p:nvSpPr>
          <p:cNvPr id="195" name="Google Shape;195;p27"/>
          <p:cNvSpPr txBox="1"/>
          <p:nvPr/>
        </p:nvSpPr>
        <p:spPr>
          <a:xfrm>
            <a:off x="512064" y="3630168"/>
            <a:ext cx="4316100" cy="12894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sz="1250">
                <a:solidFill>
                  <a:srgbClr val="3F2E1E"/>
                </a:solidFill>
                <a:latin typeface="Arial"/>
                <a:ea typeface="Arial"/>
                <a:cs typeface="Arial"/>
                <a:sym typeface="Arial"/>
              </a:rPr>
              <a:t>Systemic bleeding (2%), Orolingual angioedema (1–5%, more with ACE inhibitors), Reperfusion injury, Urinary tract infection and pneumonia, Worsening stroke severity, longer hospital stay, In-hospital mortality, Disability at discharge.</a:t>
            </a:r>
            <a:endParaRPr sz="1200">
              <a:solidFill>
                <a:srgbClr val="3F2E1E"/>
              </a:solidFill>
              <a:latin typeface="Arial"/>
              <a:ea typeface="Arial"/>
              <a:cs typeface="Arial"/>
              <a:sym typeface="Arial"/>
            </a:endParaRPr>
          </a:p>
        </p:txBody>
      </p:sp>
      <p:pic>
        <p:nvPicPr>
          <p:cNvPr id="196" name="Google Shape;196;p27"/>
          <p:cNvPicPr preferRelativeResize="0"/>
          <p:nvPr/>
        </p:nvPicPr>
        <p:blipFill>
          <a:blip r:embed="rId4">
            <a:alphaModFix/>
          </a:blip>
          <a:stretch>
            <a:fillRect/>
          </a:stretch>
        </p:blipFill>
        <p:spPr>
          <a:xfrm>
            <a:off x="5385816" y="2288589"/>
            <a:ext cx="3236976" cy="1896774"/>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00"/>
        <p:cNvGrpSpPr/>
        <p:nvPr/>
      </p:nvGrpSpPr>
      <p:grpSpPr>
        <a:xfrm>
          <a:off x="0" y="0"/>
          <a:ext cx="0" cy="0"/>
          <a:chOff x="0" y="0"/>
          <a:chExt cx="0" cy="0"/>
        </a:xfrm>
      </p:grpSpPr>
      <p:pic>
        <p:nvPicPr>
          <p:cNvPr id="204" name="Background" descr="image.png"/>
          <p:cNvPicPr>
            <a:picLocks noChangeAspect="1"/>
          </p:cNvPicPr>
          <p:nvPr/>
        </p:nvPicPr>
        <p:blipFill>
          <a:blip r:embed="rId5"/>
          <a:stretch>
            <a:fillRect/>
          </a:stretch>
        </p:blipFill>
        <p:spPr>
          <a:xfrm>
            <a:off x="0" y="0"/>
            <a:ext cx="9144000" cy="5143500"/>
          </a:xfrm>
          <a:prstGeom prst="rect">
            <a:avLst/>
          </a:prstGeom>
        </p:spPr>
      </p:pic>
      <p:sp>
        <p:nvSpPr>
          <p:cNvPr id="201" name="Google Shape;201;p28"/>
          <p:cNvSpPr txBox="1"/>
          <p:nvPr/>
        </p:nvSpPr>
        <p:spPr>
          <a:xfrm>
            <a:off x="512064" y="146304"/>
            <a:ext cx="8110800" cy="8961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0"/>
              </a:spcAft>
              <a:buNone/>
            </a:pPr>
            <a:r>
              <a:rPr lang="en" sz="2500" b="1">
                <a:solidFill>
                  <a:srgbClr val="6B4A2B"/>
                </a:solidFill>
                <a:latin typeface="Georgia"/>
                <a:ea typeface="Georgia"/>
                <a:cs typeface="Georgia"/>
                <a:sym typeface="Georgia"/>
              </a:rPr>
              <a:t>Contraindications to Thrombolysis</a:t>
            </a:r>
            <a:endParaRPr sz="2500" b="1">
              <a:solidFill>
                <a:srgbClr val="6B4A2B"/>
              </a:solidFill>
              <a:latin typeface="Georgia"/>
              <a:ea typeface="Georgia"/>
              <a:cs typeface="Georgia"/>
              <a:sym typeface="Georgia"/>
            </a:endParaRPr>
          </a:p>
        </p:txBody>
      </p:sp>
      <p:sp>
        <p:nvSpPr>
          <p:cNvPr id="202" name="Google Shape;202;p28"/>
          <p:cNvSpPr txBox="1"/>
          <p:nvPr/>
        </p:nvSpPr>
        <p:spPr>
          <a:xfrm>
            <a:off x="4306824" y="1078992"/>
            <a:ext cx="4316100" cy="35754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None/>
            </a:pPr>
            <a:r>
              <a:rPr lang="en" sz="1300">
                <a:solidFill>
                  <a:srgbClr val="3F2E1E"/>
                </a:solidFill>
                <a:latin typeface="Arial"/>
                <a:ea typeface="Arial"/>
                <a:cs typeface="Arial"/>
                <a:sym typeface="Arial"/>
              </a:rPr>
              <a:t>Absolute contraindications include prior intracranial hemorrhage, known structural cerebral vascular lesion, known malignant intracranial neoplasm, ischemic stroke within the previous 3 months, recent intracranial or spinal surgery (within 3 months), acute bleeding diathesis, and recent major surgery or serious trauma. Relative contraindications include rapidly improving symptoms, a DOAC within 48 hours (unless drug-specific tests are normal), seizure at onset, recent gastrointestinal or urinary tract hemorrhage, and others. A mild, non-disabling deficit is no longer a 'relative' issue: do not thrombolyse (Class 3).</a:t>
            </a:r>
            <a:endParaRPr sz="1300">
              <a:solidFill>
                <a:srgbClr val="3F2E1E"/>
              </a:solidFill>
              <a:latin typeface="Arial"/>
              <a:ea typeface="Arial"/>
              <a:cs typeface="Arial"/>
              <a:sym typeface="Arial"/>
            </a:endParaRPr>
          </a:p>
        </p:txBody>
      </p:sp>
      <p:pic>
        <p:nvPicPr>
          <p:cNvPr id="203" name="Google Shape;203;p28"/>
          <p:cNvPicPr preferRelativeResize="0"/>
          <p:nvPr/>
        </p:nvPicPr>
        <p:blipFill>
          <a:blip r:embed="rId4">
            <a:alphaModFix/>
          </a:blip>
          <a:stretch>
            <a:fillRect/>
          </a:stretch>
        </p:blipFill>
        <p:spPr>
          <a:xfrm>
            <a:off x="1157228" y="1243584"/>
            <a:ext cx="1946648" cy="3236976"/>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07"/>
        <p:cNvGrpSpPr/>
        <p:nvPr/>
      </p:nvGrpSpPr>
      <p:grpSpPr>
        <a:xfrm>
          <a:off x="0" y="0"/>
          <a:ext cx="0" cy="0"/>
          <a:chOff x="0" y="0"/>
          <a:chExt cx="0" cy="0"/>
        </a:xfrm>
      </p:grpSpPr>
      <p:pic>
        <p:nvPicPr>
          <p:cNvPr id="211" name="Background" descr="image.png"/>
          <p:cNvPicPr>
            <a:picLocks noChangeAspect="1"/>
          </p:cNvPicPr>
          <p:nvPr/>
        </p:nvPicPr>
        <p:blipFill>
          <a:blip r:embed="rId3"/>
          <a:stretch>
            <a:fillRect/>
          </a:stretch>
        </p:blipFill>
        <p:spPr>
          <a:xfrm>
            <a:off x="0" y="0"/>
            <a:ext cx="9144000" cy="5143500"/>
          </a:xfrm>
          <a:prstGeom prst="rect">
            <a:avLst/>
          </a:prstGeom>
        </p:spPr>
      </p:pic>
      <p:sp>
        <p:nvSpPr>
          <p:cNvPr id="208" name="Google Shape;208;p29"/>
          <p:cNvSpPr txBox="1"/>
          <p:nvPr/>
        </p:nvSpPr>
        <p:spPr>
          <a:xfrm>
            <a:off x="512064" y="146304"/>
            <a:ext cx="8110800" cy="8961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0"/>
              </a:spcAft>
              <a:buNone/>
            </a:pPr>
            <a:r>
              <a:rPr lang="en" sz="2500" b="1">
                <a:solidFill>
                  <a:srgbClr val="6B4A2B"/>
                </a:solidFill>
                <a:latin typeface="Georgia"/>
                <a:ea typeface="Georgia"/>
                <a:cs typeface="Georgia"/>
                <a:sym typeface="Georgia"/>
              </a:rPr>
              <a:t>Understanding Absolute Contraindications of Thrombolysis</a:t>
            </a:r>
            <a:endParaRPr sz="2500" b="1">
              <a:solidFill>
                <a:srgbClr val="6B4A2B"/>
              </a:solidFill>
              <a:latin typeface="Georgia"/>
              <a:ea typeface="Georgia"/>
              <a:cs typeface="Georgia"/>
              <a:sym typeface="Georgia"/>
            </a:endParaRPr>
          </a:p>
        </p:txBody>
      </p:sp>
      <p:sp>
        <p:nvSpPr>
          <p:cNvPr id="209" name="Google Shape;209;p29"/>
          <p:cNvSpPr txBox="1"/>
          <p:nvPr/>
        </p:nvSpPr>
        <p:spPr>
          <a:xfrm>
            <a:off x="512064" y="1078992"/>
            <a:ext cx="4316100" cy="35754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None/>
            </a:pPr>
            <a:r>
              <a:rPr lang="en" sz="1300">
                <a:solidFill>
                  <a:srgbClr val="3F2E1E"/>
                </a:solidFill>
                <a:latin typeface="Arial"/>
                <a:ea typeface="Arial"/>
                <a:cs typeface="Arial"/>
                <a:sym typeface="Arial"/>
              </a:rPr>
              <a:t>Thrombolysis is a critical treatment for stroke, but there are some absolute contraindications that prevent its use to ensure patient safety. These include having a history of prior intracranial hemorrhage—imagine if a patient had a previous brain bleed; using thrombolysis could be too risky. Other serious conditions, like known structural brain issues or recent major surgeries, also make thrombolysis inadvisable. For instance, if someone had surgery on their brain within the last three months, thrombolysis should be avoided. Always, patient safety comes first, and understanding these contraindications helps healthcare providers make the best decisions for their patients.</a:t>
            </a:r>
            <a:endParaRPr sz="1300">
              <a:solidFill>
                <a:srgbClr val="3F2E1E"/>
              </a:solidFill>
              <a:latin typeface="Arial"/>
              <a:ea typeface="Arial"/>
              <a:cs typeface="Arial"/>
              <a:sym typeface="Arial"/>
            </a:endParaRPr>
          </a:p>
        </p:txBody>
      </p:sp>
      <p:pic>
        <p:nvPicPr>
          <p:cNvPr id="210" name="Google Shape;210;p29"/>
          <p:cNvPicPr preferRelativeResize="0"/>
          <p:nvPr/>
        </p:nvPicPr>
        <p:blipFill>
          <a:blip r:embed="rId4">
            <a:alphaModFix/>
          </a:blip>
          <a:stretch>
            <a:fillRect/>
          </a:stretch>
        </p:blipFill>
        <p:spPr>
          <a:xfrm>
            <a:off x="5385816" y="2174344"/>
            <a:ext cx="3236977" cy="1375457"/>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14"/>
        <p:cNvGrpSpPr/>
        <p:nvPr/>
      </p:nvGrpSpPr>
      <p:grpSpPr>
        <a:xfrm>
          <a:off x="0" y="0"/>
          <a:ext cx="0" cy="0"/>
          <a:chOff x="0" y="0"/>
          <a:chExt cx="0" cy="0"/>
        </a:xfrm>
      </p:grpSpPr>
      <p:pic>
        <p:nvPicPr>
          <p:cNvPr id="218" name="Background" descr="image.png"/>
          <p:cNvPicPr>
            <a:picLocks noChangeAspect="1"/>
          </p:cNvPicPr>
          <p:nvPr/>
        </p:nvPicPr>
        <p:blipFill>
          <a:blip r:embed="rId3"/>
          <a:stretch>
            <a:fillRect/>
          </a:stretch>
        </p:blipFill>
        <p:spPr>
          <a:xfrm>
            <a:off x="0" y="0"/>
            <a:ext cx="9144000" cy="5143500"/>
          </a:xfrm>
          <a:prstGeom prst="rect">
            <a:avLst/>
          </a:prstGeom>
        </p:spPr>
      </p:pic>
      <p:sp>
        <p:nvSpPr>
          <p:cNvPr id="215" name="Google Shape;215;p30"/>
          <p:cNvSpPr txBox="1"/>
          <p:nvPr/>
        </p:nvSpPr>
        <p:spPr>
          <a:xfrm>
            <a:off x="512064" y="146304"/>
            <a:ext cx="8110800" cy="8961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0"/>
              </a:spcAft>
              <a:buNone/>
            </a:pPr>
            <a:r>
              <a:rPr lang="en" sz="2500" b="1">
                <a:solidFill>
                  <a:srgbClr val="6B4A2B"/>
                </a:solidFill>
                <a:latin typeface="Georgia"/>
                <a:ea typeface="Georgia"/>
                <a:cs typeface="Georgia"/>
                <a:sym typeface="Georgia"/>
              </a:rPr>
              <a:t>Understanding Relative Contraindications for Thrombolytic Therapy</a:t>
            </a:r>
            <a:endParaRPr sz="2500" b="1">
              <a:solidFill>
                <a:srgbClr val="6B4A2B"/>
              </a:solidFill>
              <a:latin typeface="Georgia"/>
              <a:ea typeface="Georgia"/>
              <a:cs typeface="Georgia"/>
              <a:sym typeface="Georgia"/>
            </a:endParaRPr>
          </a:p>
        </p:txBody>
      </p:sp>
      <p:sp>
        <p:nvSpPr>
          <p:cNvPr id="216" name="Google Shape;216;p30"/>
          <p:cNvSpPr txBox="1"/>
          <p:nvPr/>
        </p:nvSpPr>
        <p:spPr>
          <a:xfrm>
            <a:off x="512064" y="1078992"/>
            <a:ext cx="4316100" cy="35754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None/>
            </a:pPr>
            <a:r>
              <a:rPr lang="en" sz="1300">
                <a:solidFill>
                  <a:srgbClr val="3F2E1E"/>
                </a:solidFill>
                <a:latin typeface="Arial"/>
                <a:ea typeface="Arial"/>
                <a:cs typeface="Arial"/>
                <a:sym typeface="Arial"/>
              </a:rPr>
              <a:t>Relative contraindications for thrombolytic therapy are situations where the risks may outweigh the benefits, but treatment might still be considered under certain conditions. For example, a patient may have a mild stroke with a National Institutes of Health Stroke Scale (NIHSS) score of 4 and a recent gastrointestinal bleed recorded just two weeks ago. In such cases, medical teams might proceed cautiously, weighing the risk of bleeding against the potential benefits of early treatment. Other examples include patients who have had recent major surgery, such as a hip replacement within the last month, or rapid improvement in stroke symptoms. Always, the aim is to ensure patient safety while considering timely interventions.</a:t>
            </a:r>
            <a:endParaRPr sz="1300">
              <a:solidFill>
                <a:srgbClr val="3F2E1E"/>
              </a:solidFill>
              <a:latin typeface="Arial"/>
              <a:ea typeface="Arial"/>
              <a:cs typeface="Arial"/>
              <a:sym typeface="Arial"/>
            </a:endParaRPr>
          </a:p>
        </p:txBody>
      </p:sp>
      <p:pic>
        <p:nvPicPr>
          <p:cNvPr id="217" name="Google Shape;217;p30"/>
          <p:cNvPicPr preferRelativeResize="0"/>
          <p:nvPr/>
        </p:nvPicPr>
        <p:blipFill>
          <a:blip r:embed="rId4">
            <a:alphaModFix/>
          </a:blip>
          <a:stretch>
            <a:fillRect/>
          </a:stretch>
        </p:blipFill>
        <p:spPr>
          <a:xfrm>
            <a:off x="5385816" y="2116534"/>
            <a:ext cx="3236977" cy="1491076"/>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21"/>
        <p:cNvGrpSpPr/>
        <p:nvPr/>
      </p:nvGrpSpPr>
      <p:grpSpPr>
        <a:xfrm>
          <a:off x="0" y="0"/>
          <a:ext cx="0" cy="0"/>
          <a:chOff x="0" y="0"/>
          <a:chExt cx="0" cy="0"/>
        </a:xfrm>
      </p:grpSpPr>
      <p:pic>
        <p:nvPicPr>
          <p:cNvPr id="228" name="Background" descr="image.png"/>
          <p:cNvPicPr>
            <a:picLocks noChangeAspect="1"/>
          </p:cNvPicPr>
          <p:nvPr/>
        </p:nvPicPr>
        <p:blipFill>
          <a:blip r:embed="rId3"/>
          <a:stretch>
            <a:fillRect/>
          </a:stretch>
        </p:blipFill>
        <p:spPr>
          <a:xfrm>
            <a:off x="0" y="0"/>
            <a:ext cx="9144000" cy="5143500"/>
          </a:xfrm>
          <a:prstGeom prst="rect">
            <a:avLst/>
          </a:prstGeom>
        </p:spPr>
      </p:pic>
      <p:sp>
        <p:nvSpPr>
          <p:cNvPr id="222" name="Google Shape;222;p31"/>
          <p:cNvSpPr txBox="1"/>
          <p:nvPr/>
        </p:nvSpPr>
        <p:spPr>
          <a:xfrm>
            <a:off x="512064" y="146304"/>
            <a:ext cx="8110800" cy="8961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0"/>
              </a:spcAft>
              <a:buNone/>
            </a:pPr>
            <a:r>
              <a:rPr lang="en" sz="2500" b="1">
                <a:solidFill>
                  <a:srgbClr val="6B4A2B"/>
                </a:solidFill>
                <a:latin typeface="Georgia"/>
                <a:ea typeface="Georgia"/>
                <a:cs typeface="Georgia"/>
                <a:sym typeface="Georgia"/>
              </a:rPr>
              <a:t>Dosing in Acute Ischemic Stroke</a:t>
            </a:r>
            <a:endParaRPr sz="2500" b="1">
              <a:solidFill>
                <a:srgbClr val="6B4A2B"/>
              </a:solidFill>
              <a:latin typeface="Georgia"/>
              <a:ea typeface="Georgia"/>
              <a:cs typeface="Georgia"/>
              <a:sym typeface="Georgia"/>
            </a:endParaRPr>
          </a:p>
        </p:txBody>
      </p:sp>
      <p:sp>
        <p:nvSpPr>
          <p:cNvPr id="223" name="TextBox 222"/>
          <p:cNvSpPr txBox="1"/>
          <p:nvPr/>
        </p:nvSpPr>
        <p:spPr>
          <a:xfrm>
            <a:off x="600000" y="1300000"/>
            <a:ext cx="3850000" cy="2250000"/>
          </a:xfrm>
          <a:prstGeom prst="rect">
            <a:avLst/>
          </a:prstGeom>
          <a:solidFill>
            <a:srgbClr val="FFFFFF"/>
          </a:solidFill>
          <a:ln w="9525">
            <a:solidFill>
              <a:srgbClr val="D9C6A8"/>
            </a:solidFill>
          </a:ln>
        </p:spPr>
        <p:txBody>
          <a:bodyPr wrap="square">
            <a:noAutofit/>
          </a:bodyPr>
          <a:lstStyle/>
          <a:p/>
        </p:txBody>
      </p:sp>
      <p:sp>
        <p:nvSpPr>
          <p:cNvPr id="224" name="TextBox 223"/>
          <p:cNvSpPr txBox="1"/>
          <p:nvPr/>
        </p:nvSpPr>
        <p:spPr>
          <a:xfrm>
            <a:off x="720000" y="1380000"/>
            <a:ext cx="3600000" cy="2450000"/>
          </a:xfrm>
          <a:prstGeom prst="rect">
            <a:avLst/>
          </a:prstGeom>
          <a:noFill/>
        </p:spPr>
        <p:txBody>
          <a:bodyPr wrap="square" anchor="t" lIns="54864" rIns="54864" tIns="36576" bIns="36576">
            <a:noAutofit/>
          </a:bodyPr>
          <a:lstStyle/>
          <a:p>
            <a:pPr>
              <a:spcAft>
                <a:spcPts val="400"/>
              </a:spcAft>
            </a:pPr>
            <a:r>
              <a:rPr sz="1800" b="0">
                <a:solidFill>
                  <a:srgbClr val="2E2115"/>
                </a:solidFill>
                <a:latin typeface="Arial"/>
                <a:ea typeface="Arial"/>
                <a:cs typeface="Arial"/>
              </a:rPr>
              <a:t>Alteplase</a:t>
            </a:r>
          </a:p>
          <a:p>
            <a:pPr>
              <a:spcAft>
                <a:spcPts val="800"/>
              </a:spcAft>
            </a:pPr>
            <a:r>
              <a:rPr sz="1500" b="1">
                <a:solidFill>
                  <a:srgbClr val="B66C4E"/>
                </a:solidFill>
                <a:latin typeface="Arial"/>
                <a:ea typeface="Arial"/>
                <a:cs typeface="Arial"/>
              </a:rPr>
              <a:t>0.9 mg/kg · max 90 mg</a:t>
            </a:r>
          </a:p>
          <a:p>
            <a:pPr>
              <a:spcAft>
                <a:spcPts val="1000"/>
              </a:spcAft>
            </a:pPr>
            <a:r>
              <a:rPr sz="1200" b="0">
                <a:solidFill>
                  <a:srgbClr val="3F2E1E"/>
                </a:solidFill>
                <a:latin typeface="Arial"/>
                <a:ea typeface="Arial"/>
                <a:cs typeface="Arial"/>
              </a:rPr>
              <a:t>10% as IV bolus over 1 min, then 90% by infusion over 60 min.</a:t>
            </a:r>
          </a:p>
          <a:p>
            <a:pPr>
              <a:spcAft>
                <a:spcPts val="1000"/>
              </a:spcAft>
            </a:pPr>
            <a:r>
              <a:rPr sz="1150" b="1">
                <a:solidFill>
                  <a:srgbClr val="2E2115"/>
                </a:solidFill>
                <a:latin typeface="Arial"/>
                <a:ea typeface="Arial"/>
                <a:cs typeface="Arial"/>
              </a:rPr>
              <a:t>Worked example  </a:t>
            </a:r>
            <a:r>
              <a:rPr sz="1150" b="0">
                <a:solidFill>
                  <a:srgbClr val="3F2E1E"/>
                </a:solidFill>
                <a:latin typeface="Arial"/>
                <a:ea typeface="Arial"/>
                <a:cs typeface="Arial"/>
              </a:rPr>
              <a:t>70 kg → 63 mg: 6.3 mg bolus + 56.7 mg over 60 min</a:t>
            </a:r>
          </a:p>
          <a:p>
            <a:pPr>
              <a:spcAft>
                <a:spcPts val="400"/>
              </a:spcAft>
            </a:pPr>
            <a:r>
              <a:rPr sz="1050" b="1">
                <a:solidFill>
                  <a:srgbClr val="3F2E1E"/>
                </a:solidFill>
                <a:latin typeface="Arial"/>
                <a:ea typeface="Arial"/>
                <a:cs typeface="Arial"/>
              </a:rPr>
              <a:t>AHA/ASA 2026: </a:t>
            </a:r>
            <a:r>
              <a:rPr sz="1050" b="0">
                <a:solidFill>
                  <a:srgbClr val="3F2E1E"/>
                </a:solidFill>
                <a:latin typeface="Arial"/>
                <a:ea typeface="Arial"/>
                <a:cs typeface="Arial"/>
              </a:rPr>
              <a:t>Class 1, LOE A</a:t>
            </a:r>
          </a:p>
        </p:txBody>
      </p:sp>
      <p:sp>
        <p:nvSpPr>
          <p:cNvPr id="225" name="TextBox 224"/>
          <p:cNvSpPr txBox="1"/>
          <p:nvPr/>
        </p:nvSpPr>
        <p:spPr>
          <a:xfrm>
            <a:off x="4700000" y="1300000"/>
            <a:ext cx="3850000" cy="2250000"/>
          </a:xfrm>
          <a:prstGeom prst="rect">
            <a:avLst/>
          </a:prstGeom>
          <a:solidFill>
            <a:srgbClr val="FFFFFF"/>
          </a:solidFill>
          <a:ln w="9525">
            <a:solidFill>
              <a:srgbClr val="D9C6A8"/>
            </a:solidFill>
          </a:ln>
        </p:spPr>
        <p:txBody>
          <a:bodyPr wrap="square">
            <a:noAutofit/>
          </a:bodyPr>
          <a:lstStyle/>
          <a:p/>
        </p:txBody>
      </p:sp>
      <p:sp>
        <p:nvSpPr>
          <p:cNvPr id="226" name="TextBox 225"/>
          <p:cNvSpPr txBox="1"/>
          <p:nvPr/>
        </p:nvSpPr>
        <p:spPr>
          <a:xfrm>
            <a:off x="4820000" y="1380000"/>
            <a:ext cx="3600000" cy="2450000"/>
          </a:xfrm>
          <a:prstGeom prst="rect">
            <a:avLst/>
          </a:prstGeom>
          <a:noFill/>
        </p:spPr>
        <p:txBody>
          <a:bodyPr wrap="square" anchor="t" lIns="54864" rIns="54864" tIns="36576" bIns="36576">
            <a:noAutofit/>
          </a:bodyPr>
          <a:lstStyle/>
          <a:p>
            <a:pPr>
              <a:spcAft>
                <a:spcPts val="400"/>
              </a:spcAft>
            </a:pPr>
            <a:r>
              <a:rPr sz="1800" b="0">
                <a:solidFill>
                  <a:srgbClr val="2E2115"/>
                </a:solidFill>
                <a:latin typeface="Arial"/>
                <a:ea typeface="Arial"/>
                <a:cs typeface="Arial"/>
              </a:rPr>
              <a:t>Tenecteplase</a:t>
            </a:r>
          </a:p>
          <a:p>
            <a:pPr>
              <a:spcAft>
                <a:spcPts val="800"/>
              </a:spcAft>
            </a:pPr>
            <a:r>
              <a:rPr sz="1500" b="1">
                <a:solidFill>
                  <a:srgbClr val="B66C4E"/>
                </a:solidFill>
                <a:latin typeface="Arial"/>
                <a:ea typeface="Arial"/>
                <a:cs typeface="Arial"/>
              </a:rPr>
              <a:t>0.25 mg/kg · max 25 mg</a:t>
            </a:r>
          </a:p>
          <a:p>
            <a:pPr>
              <a:spcAft>
                <a:spcPts val="1000"/>
              </a:spcAft>
            </a:pPr>
            <a:r>
              <a:rPr sz="1200" b="0">
                <a:solidFill>
                  <a:srgbClr val="3F2E1E"/>
                </a:solidFill>
                <a:latin typeface="Arial"/>
                <a:ea typeface="Arial"/>
                <a:cs typeface="Arial"/>
              </a:rPr>
              <a:t>Single IV bolus over 5 seconds. Volume (mL) = weight ÷ 20, max 5 mL.</a:t>
            </a:r>
          </a:p>
          <a:p>
            <a:pPr>
              <a:spcAft>
                <a:spcPts val="1000"/>
              </a:spcAft>
            </a:pPr>
            <a:r>
              <a:rPr sz="1150" b="1">
                <a:solidFill>
                  <a:srgbClr val="2E2115"/>
                </a:solidFill>
                <a:latin typeface="Arial"/>
                <a:ea typeface="Arial"/>
                <a:cs typeface="Arial"/>
              </a:rPr>
              <a:t>Worked example  </a:t>
            </a:r>
            <a:r>
              <a:rPr sz="1150" b="0">
                <a:solidFill>
                  <a:srgbClr val="3F2E1E"/>
                </a:solidFill>
                <a:latin typeface="Arial"/>
                <a:ea typeface="Arial"/>
                <a:cs typeface="Arial"/>
              </a:rPr>
              <a:t>70 kg → 17.5 mg = 3.5 mL as one bolus</a:t>
            </a:r>
          </a:p>
          <a:p>
            <a:pPr>
              <a:spcAft>
                <a:spcPts val="400"/>
              </a:spcAft>
            </a:pPr>
            <a:r>
              <a:rPr sz="1050" b="1">
                <a:solidFill>
                  <a:srgbClr val="3F2E1E"/>
                </a:solidFill>
                <a:latin typeface="Arial"/>
                <a:ea typeface="Arial"/>
                <a:cs typeface="Arial"/>
              </a:rPr>
              <a:t>AHA/ASA 2026: </a:t>
            </a:r>
            <a:r>
              <a:rPr sz="1050" b="0">
                <a:solidFill>
                  <a:srgbClr val="3F2E1E"/>
                </a:solidFill>
                <a:latin typeface="Arial"/>
                <a:ea typeface="Arial"/>
                <a:cs typeface="Arial"/>
              </a:rPr>
              <a:t>Class 1, LOE A</a:t>
            </a:r>
          </a:p>
        </p:txBody>
      </p:sp>
      <p:sp>
        <p:nvSpPr>
          <p:cNvPr id="227" name="TextBox 226"/>
          <p:cNvSpPr txBox="1"/>
          <p:nvPr/>
        </p:nvSpPr>
        <p:spPr>
          <a:xfrm>
            <a:off x="600000" y="3750000"/>
            <a:ext cx="7950000" cy="600000"/>
          </a:xfrm>
          <a:prstGeom prst="rect">
            <a:avLst/>
          </a:prstGeom>
          <a:noFill/>
        </p:spPr>
        <p:txBody>
          <a:bodyPr wrap="square" anchor="t" lIns="54864" rIns="54864" tIns="36576" bIns="36576">
            <a:noAutofit/>
          </a:bodyPr>
          <a:lstStyle/>
          <a:p>
            <a:pPr>
              <a:spcAft>
                <a:spcPts val="400"/>
              </a:spcAft>
            </a:pPr>
            <a:r>
              <a:rPr sz="1100" b="0">
                <a:solidFill>
                  <a:srgbClr val="3F2E1E"/>
                </a:solidFill>
                <a:latin typeface="Arial"/>
                <a:ea typeface="Arial"/>
                <a:cs typeface="Arial"/>
              </a:rPr>
              <a:t>Use actual body weight. Do not exceed the maximum dose. Tenecteplase 0.4 mg/kg is not recommended (Class 3: No Benefit).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27"/>
        <p:cNvGrpSpPr/>
        <p:nvPr/>
      </p:nvGrpSpPr>
      <p:grpSpPr>
        <a:xfrm>
          <a:off x="0" y="0"/>
          <a:ext cx="0" cy="0"/>
          <a:chOff x="0" y="0"/>
          <a:chExt cx="0" cy="0"/>
        </a:xfrm>
      </p:grpSpPr>
      <p:pic>
        <p:nvPicPr>
          <p:cNvPr id="231" name="Background" descr="image.png"/>
          <p:cNvPicPr>
            <a:picLocks noChangeAspect="1"/>
          </p:cNvPicPr>
          <p:nvPr/>
        </p:nvPicPr>
        <p:blipFill>
          <a:blip r:embed="rId3"/>
          <a:stretch>
            <a:fillRect/>
          </a:stretch>
        </p:blipFill>
        <p:spPr>
          <a:xfrm>
            <a:off x="0" y="0"/>
            <a:ext cx="9144000" cy="5143500"/>
          </a:xfrm>
          <a:prstGeom prst="rect">
            <a:avLst/>
          </a:prstGeom>
        </p:spPr>
      </p:pic>
      <p:sp>
        <p:nvSpPr>
          <p:cNvPr id="228" name="Google Shape;228;p32"/>
          <p:cNvSpPr txBox="1"/>
          <p:nvPr/>
        </p:nvSpPr>
        <p:spPr>
          <a:xfrm>
            <a:off x="512064" y="146304"/>
            <a:ext cx="8110800" cy="8961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0"/>
              </a:spcAft>
              <a:buNone/>
            </a:pPr>
            <a:r>
              <a:rPr lang="en" sz="2500" b="1">
                <a:solidFill>
                  <a:srgbClr val="6B4A2B"/>
                </a:solidFill>
                <a:latin typeface="Georgia"/>
                <a:ea typeface="Georgia"/>
                <a:cs typeface="Georgia"/>
                <a:sym typeface="Georgia"/>
              </a:rPr>
              <a:t>Before Thrombolysing Your Patient, Remember These Steps</a:t>
            </a:r>
            <a:endParaRPr sz="2500" b="1">
              <a:solidFill>
                <a:srgbClr val="6B4A2B"/>
              </a:solidFill>
              <a:latin typeface="Georgia"/>
              <a:ea typeface="Georgia"/>
              <a:cs typeface="Georgia"/>
              <a:sym typeface="Georgia"/>
            </a:endParaRPr>
          </a:p>
        </p:txBody>
      </p:sp>
      <p:sp>
        <p:nvSpPr>
          <p:cNvPr id="229" name="Google Shape;229;p32"/>
          <p:cNvSpPr txBox="1"/>
          <p:nvPr/>
        </p:nvSpPr>
        <p:spPr>
          <a:xfrm>
            <a:off x="512064" y="1078992"/>
            <a:ext cx="4316100" cy="35754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None/>
            </a:pPr>
            <a:r>
              <a:rPr lang="en" sz="1300">
                <a:solidFill>
                  <a:srgbClr val="3F2E1E"/>
                </a:solidFill>
                <a:latin typeface="Arial"/>
                <a:ea typeface="Arial"/>
                <a:cs typeface="Arial"/>
                <a:sym typeface="Arial"/>
              </a:rPr>
              <a:t>Before administering thrombolysis to a patient, several crucial steps must be followed to ensure safety and effectiveness. First, confirm the onset of symptoms—patients presenting within a 4.5-hour window from symptom onset are typically eligible for treatment. Next, ask whether the deficit is disabling — would it stop daily activities or a return to work? The 2026 guideline drops NIHSS cut-offs. Don't forget to review contraindications, like recent major surgery or anticoagulant use. For instance, a patient who had a hip replacement two weeks ago might not qualify. Assessing vital signs and conducting a CT scan to rule out hemorrhage are also essential before moving forward with therapy. Remember, thorough preparation can significantly enhance outcomes!</a:t>
            </a:r>
            <a:endParaRPr sz="1300">
              <a:solidFill>
                <a:srgbClr val="3F2E1E"/>
              </a:solidFill>
              <a:latin typeface="Arial"/>
              <a:ea typeface="Arial"/>
              <a:cs typeface="Arial"/>
              <a:sym typeface="Arial"/>
            </a:endParaRPr>
          </a:p>
        </p:txBody>
      </p:sp>
      <p:pic>
        <p:nvPicPr>
          <p:cNvPr id="230" name="Google Shape;230;p32"/>
          <p:cNvPicPr preferRelativeResize="0"/>
          <p:nvPr/>
        </p:nvPicPr>
        <p:blipFill>
          <a:blip r:embed="rId4">
            <a:alphaModFix/>
          </a:blip>
          <a:stretch>
            <a:fillRect/>
          </a:stretch>
        </p:blipFill>
        <p:spPr>
          <a:xfrm>
            <a:off x="5385816" y="1719854"/>
            <a:ext cx="3236976" cy="2284435"/>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34"/>
        <p:cNvGrpSpPr/>
        <p:nvPr/>
      </p:nvGrpSpPr>
      <p:grpSpPr>
        <a:xfrm>
          <a:off x="0" y="0"/>
          <a:ext cx="0" cy="0"/>
          <a:chOff x="0" y="0"/>
          <a:chExt cx="0" cy="0"/>
        </a:xfrm>
      </p:grpSpPr>
      <p:pic>
        <p:nvPicPr>
          <p:cNvPr id="242" name="Background" descr="image.png"/>
          <p:cNvPicPr>
            <a:picLocks noChangeAspect="1"/>
          </p:cNvPicPr>
          <p:nvPr/>
        </p:nvPicPr>
        <p:blipFill>
          <a:blip r:embed="rId5"/>
          <a:stretch>
            <a:fillRect/>
          </a:stretch>
        </p:blipFill>
        <p:spPr>
          <a:xfrm>
            <a:off x="0" y="0"/>
            <a:ext cx="9144000" cy="5143500"/>
          </a:xfrm>
          <a:prstGeom prst="rect">
            <a:avLst/>
          </a:prstGeom>
        </p:spPr>
      </p:pic>
      <p:sp>
        <p:nvSpPr>
          <p:cNvPr id="235" name="Google Shape;235;p33"/>
          <p:cNvSpPr txBox="1"/>
          <p:nvPr/>
        </p:nvSpPr>
        <p:spPr>
          <a:xfrm>
            <a:off x="512064" y="146304"/>
            <a:ext cx="8110800" cy="8961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0"/>
              </a:spcAft>
              <a:buNone/>
            </a:pPr>
            <a:r>
              <a:rPr lang="en" sz="2500" b="1">
                <a:solidFill>
                  <a:srgbClr val="6B4A2B"/>
                </a:solidFill>
                <a:latin typeface="Georgia"/>
                <a:ea typeface="Georgia"/>
                <a:cs typeface="Georgia"/>
                <a:sym typeface="Georgia"/>
              </a:rPr>
              <a:t>Thrombolysis Administration and Monitoring</a:t>
            </a:r>
            <a:endParaRPr sz="2500" b="1">
              <a:solidFill>
                <a:srgbClr val="6B4A2B"/>
              </a:solidFill>
              <a:latin typeface="Georgia"/>
              <a:ea typeface="Georgia"/>
              <a:cs typeface="Georgia"/>
              <a:sym typeface="Georgia"/>
            </a:endParaRPr>
          </a:p>
        </p:txBody>
      </p:sp>
      <p:sp>
        <p:nvSpPr>
          <p:cNvPr id="236" name="Google Shape;236;p33"/>
          <p:cNvSpPr txBox="1"/>
          <p:nvPr/>
        </p:nvSpPr>
        <p:spPr>
          <a:xfrm>
            <a:off x="512064" y="932688"/>
            <a:ext cx="8110800" cy="402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800">
              <a:solidFill>
                <a:schemeClr val="dk2"/>
              </a:solidFill>
            </a:endParaRPr>
          </a:p>
        </p:txBody>
      </p:sp>
      <p:sp>
        <p:nvSpPr>
          <p:cNvPr id="237" name="Google Shape;237;p33"/>
          <p:cNvSpPr txBox="1"/>
          <p:nvPr/>
        </p:nvSpPr>
        <p:spPr>
          <a:xfrm>
            <a:off x="4306824" y="1618488"/>
            <a:ext cx="4316100" cy="3750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None/>
            </a:pPr>
            <a:r>
              <a:rPr lang="en" sz="1300" b="1">
                <a:solidFill>
                  <a:srgbClr val="3F2E1E"/>
                </a:solidFill>
                <a:latin typeface="Arial"/>
                <a:ea typeface="Arial"/>
                <a:cs typeface="Arial"/>
                <a:sym typeface="Arial"/>
              </a:rPr>
              <a:t>During Treatment</a:t>
            </a:r>
            <a:endParaRPr sz="1300" b="1">
              <a:solidFill>
                <a:srgbClr val="3F2E1E"/>
              </a:solidFill>
              <a:latin typeface="Arial"/>
              <a:ea typeface="Arial"/>
              <a:cs typeface="Arial"/>
              <a:sym typeface="Arial"/>
            </a:endParaRPr>
          </a:p>
        </p:txBody>
      </p:sp>
      <p:sp>
        <p:nvSpPr>
          <p:cNvPr id="238" name="Google Shape;238;p33"/>
          <p:cNvSpPr txBox="1"/>
          <p:nvPr/>
        </p:nvSpPr>
        <p:spPr>
          <a:xfrm>
            <a:off x="4306824" y="1911096"/>
            <a:ext cx="4316100" cy="12894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400"/>
              </a:spcAft>
              <a:buNone/>
            </a:pPr>
            <a:r>
              <a:rPr sz="1200" b="0">
                <a:solidFill>
                  <a:srgbClr val="3F2E1E"/>
                </a:solidFill>
                <a:latin typeface="Arial"/>
                <a:ea typeface="Arial"/>
                <a:cs typeface="Arial"/>
              </a:rPr>
              <a:t>Closely monitor for bleeding and neurological status. Keep BP below 180/105 mmHg — but do not push systolic below 140 (Class 3). Avoid invasive procedures. Have cryoprecipitate ready (tranexamic acid as the alternative).</a:t>
            </a:r>
            <a:endParaRPr sz="1200">
              <a:solidFill>
                <a:srgbClr val="3F2E1E"/>
              </a:solidFill>
              <a:latin typeface="Arial"/>
              <a:ea typeface="Arial"/>
              <a:cs typeface="Arial"/>
              <a:sym typeface="Arial"/>
            </a:endParaRPr>
          </a:p>
        </p:txBody>
      </p:sp>
      <p:sp>
        <p:nvSpPr>
          <p:cNvPr id="239" name="Google Shape;239;p33"/>
          <p:cNvSpPr txBox="1"/>
          <p:nvPr/>
        </p:nvSpPr>
        <p:spPr>
          <a:xfrm>
            <a:off x="4306824" y="3337560"/>
            <a:ext cx="4316100" cy="3750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None/>
            </a:pPr>
            <a:r>
              <a:rPr lang="en" sz="1300" b="1">
                <a:solidFill>
                  <a:srgbClr val="3F2E1E"/>
                </a:solidFill>
                <a:latin typeface="Arial"/>
                <a:ea typeface="Arial"/>
                <a:cs typeface="Arial"/>
                <a:sym typeface="Arial"/>
              </a:rPr>
              <a:t>After Treatment</a:t>
            </a:r>
            <a:endParaRPr sz="1300" b="1">
              <a:solidFill>
                <a:srgbClr val="3F2E1E"/>
              </a:solidFill>
              <a:latin typeface="Arial"/>
              <a:ea typeface="Arial"/>
              <a:cs typeface="Arial"/>
              <a:sym typeface="Arial"/>
            </a:endParaRPr>
          </a:p>
        </p:txBody>
      </p:sp>
      <p:sp>
        <p:nvSpPr>
          <p:cNvPr id="240" name="Google Shape;240;p33"/>
          <p:cNvSpPr txBox="1"/>
          <p:nvPr/>
        </p:nvSpPr>
        <p:spPr>
          <a:xfrm>
            <a:off x="4306824" y="3630168"/>
            <a:ext cx="4316100" cy="12894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sz="1200">
                <a:solidFill>
                  <a:srgbClr val="3F2E1E"/>
                </a:solidFill>
                <a:latin typeface="Arial"/>
                <a:ea typeface="Arial"/>
                <a:cs typeface="Arial"/>
                <a:sym typeface="Arial"/>
              </a:rPr>
              <a:t>Continue close monitoring for 24 hours. Repeat head CT at 24 hours or if neurological deterioration occurs. Initiate antithrombotic therapy 24 hours after thrombolysis if no intracerebral hemorrhage is present. Consult neurosurgery for large infarcts or edema.</a:t>
            </a:r>
            <a:endParaRPr sz="1200">
              <a:solidFill>
                <a:srgbClr val="3F2E1E"/>
              </a:solidFill>
              <a:latin typeface="Arial"/>
              <a:ea typeface="Arial"/>
              <a:cs typeface="Arial"/>
              <a:sym typeface="Arial"/>
            </a:endParaRPr>
          </a:p>
        </p:txBody>
      </p:sp>
      <p:pic>
        <p:nvPicPr>
          <p:cNvPr id="241" name="Google Shape;241;p33"/>
          <p:cNvPicPr preferRelativeResize="0"/>
          <p:nvPr/>
        </p:nvPicPr>
        <p:blipFill>
          <a:blip r:embed="rId4">
            <a:alphaModFix/>
          </a:blip>
          <a:stretch>
            <a:fillRect/>
          </a:stretch>
        </p:blipFill>
        <p:spPr>
          <a:xfrm>
            <a:off x="705844" y="1618488"/>
            <a:ext cx="2849417" cy="3236977"/>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45"/>
        <p:cNvGrpSpPr/>
        <p:nvPr/>
      </p:nvGrpSpPr>
      <p:grpSpPr>
        <a:xfrm>
          <a:off x="0" y="0"/>
          <a:ext cx="0" cy="0"/>
          <a:chOff x="0" y="0"/>
          <a:chExt cx="0" cy="0"/>
        </a:xfrm>
      </p:grpSpPr>
      <p:pic>
        <p:nvPicPr>
          <p:cNvPr id="249" name="Background" descr="image.png"/>
          <p:cNvPicPr>
            <a:picLocks noChangeAspect="1"/>
          </p:cNvPicPr>
          <p:nvPr/>
        </p:nvPicPr>
        <p:blipFill>
          <a:blip r:embed="rId3"/>
          <a:stretch>
            <a:fillRect/>
          </a:stretch>
        </p:blipFill>
        <p:spPr>
          <a:xfrm>
            <a:off x="0" y="0"/>
            <a:ext cx="9144000" cy="5143500"/>
          </a:xfrm>
          <a:prstGeom prst="rect">
            <a:avLst/>
          </a:prstGeom>
        </p:spPr>
      </p:pic>
      <p:sp>
        <p:nvSpPr>
          <p:cNvPr id="246" name="Google Shape;246;p34"/>
          <p:cNvSpPr txBox="1"/>
          <p:nvPr/>
        </p:nvSpPr>
        <p:spPr>
          <a:xfrm>
            <a:off x="512064" y="146304"/>
            <a:ext cx="8110800" cy="8961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0"/>
              </a:spcAft>
              <a:buNone/>
            </a:pPr>
            <a:r>
              <a:rPr lang="en" sz="2500" b="1">
                <a:solidFill>
                  <a:srgbClr val="6B4A2B"/>
                </a:solidFill>
                <a:latin typeface="Georgia"/>
                <a:ea typeface="Georgia"/>
                <a:cs typeface="Georgia"/>
                <a:sym typeface="Georgia"/>
              </a:rPr>
              <a:t>Monitoring During and After Thrombolytic Therapy</a:t>
            </a:r>
            <a:endParaRPr sz="2500" b="1">
              <a:solidFill>
                <a:srgbClr val="6B4A2B"/>
              </a:solidFill>
              <a:latin typeface="Georgia"/>
              <a:ea typeface="Georgia"/>
              <a:cs typeface="Georgia"/>
              <a:sym typeface="Georgia"/>
            </a:endParaRPr>
          </a:p>
        </p:txBody>
      </p:sp>
      <p:sp>
        <p:nvSpPr>
          <p:cNvPr id="247" name="Google Shape;247;p34"/>
          <p:cNvSpPr txBox="1"/>
          <p:nvPr/>
        </p:nvSpPr>
        <p:spPr>
          <a:xfrm>
            <a:off x="512064" y="1078992"/>
            <a:ext cx="4316100" cy="35754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None/>
            </a:pPr>
            <a:r>
              <a:rPr lang="en" sz="1300">
                <a:solidFill>
                  <a:srgbClr val="3F2E1E"/>
                </a:solidFill>
                <a:latin typeface="Arial"/>
                <a:ea typeface="Arial"/>
                <a:cs typeface="Arial"/>
                <a:sym typeface="Arial"/>
              </a:rPr>
              <a:t>Continue to monitor for neurologic deterioration</a:t>
            </a:r>
            <a:endParaRPr sz="1300">
              <a:solidFill>
                <a:srgbClr val="3F2E1E"/>
              </a:solidFill>
              <a:latin typeface="Arial"/>
              <a:ea typeface="Arial"/>
              <a:cs typeface="Arial"/>
              <a:sym typeface="Arial"/>
            </a:endParaRPr>
          </a:p>
          <a:p>
            <a:pPr marL="0" lvl="0" indent="0" algn="l" rtl="0">
              <a:lnSpc>
                <a:spcPct val="100000"/>
              </a:lnSpc>
              <a:spcBef>
                <a:spcPts val="0"/>
              </a:spcBef>
              <a:spcAft>
                <a:spcPts val="0"/>
              </a:spcAft>
              <a:buNone/>
            </a:pPr>
            <a:r>
              <a:rPr lang="en" sz="1300">
                <a:solidFill>
                  <a:srgbClr val="3F2E1E"/>
                </a:solidFill>
                <a:latin typeface="Arial"/>
                <a:ea typeface="Arial"/>
                <a:cs typeface="Arial"/>
                <a:sym typeface="Arial"/>
              </a:rPr>
              <a:t>every 15 minutes for the first hour after cessation of infusion</a:t>
            </a:r>
            <a:endParaRPr sz="1300">
              <a:solidFill>
                <a:srgbClr val="3F2E1E"/>
              </a:solidFill>
              <a:latin typeface="Arial"/>
              <a:ea typeface="Arial"/>
              <a:cs typeface="Arial"/>
              <a:sym typeface="Arial"/>
            </a:endParaRPr>
          </a:p>
          <a:p>
            <a:pPr marL="0" lvl="0" indent="0" algn="l" rtl="0">
              <a:lnSpc>
                <a:spcPct val="100000"/>
              </a:lnSpc>
              <a:spcBef>
                <a:spcPts val="0"/>
              </a:spcBef>
              <a:spcAft>
                <a:spcPts val="0"/>
              </a:spcAft>
              <a:buNone/>
            </a:pPr>
            <a:r>
              <a:rPr lang="en" sz="1300">
                <a:solidFill>
                  <a:srgbClr val="3F2E1E"/>
                </a:solidFill>
                <a:latin typeface="Arial"/>
                <a:ea typeface="Arial"/>
                <a:cs typeface="Arial"/>
                <a:sym typeface="Arial"/>
              </a:rPr>
              <a:t>every 30 minutes for the next 6 hours</a:t>
            </a:r>
            <a:endParaRPr sz="1300">
              <a:solidFill>
                <a:srgbClr val="3F2E1E"/>
              </a:solidFill>
              <a:latin typeface="Arial"/>
              <a:ea typeface="Arial"/>
              <a:cs typeface="Arial"/>
              <a:sym typeface="Arial"/>
            </a:endParaRPr>
          </a:p>
          <a:p>
            <a:pPr marL="0" lvl="0" indent="0" algn="l" rtl="0">
              <a:lnSpc>
                <a:spcPct val="100000"/>
              </a:lnSpc>
              <a:spcBef>
                <a:spcPts val="0"/>
              </a:spcBef>
              <a:spcAft>
                <a:spcPts val="0"/>
              </a:spcAft>
              <a:buNone/>
            </a:pPr>
            <a:r>
              <a:rPr lang="en" sz="1300">
                <a:solidFill>
                  <a:srgbClr val="3F2E1E"/>
                </a:solidFill>
                <a:latin typeface="Arial"/>
                <a:ea typeface="Arial"/>
                <a:cs typeface="Arial"/>
                <a:sym typeface="Arial"/>
              </a:rPr>
              <a:t>every hour from the eighth postinfusion hour until 24 hours after infusion is stopped</a:t>
            </a:r>
            <a:endParaRPr sz="1300">
              <a:solidFill>
                <a:srgbClr val="3F2E1E"/>
              </a:solidFill>
              <a:latin typeface="Arial"/>
              <a:ea typeface="Arial"/>
              <a:cs typeface="Arial"/>
              <a:sym typeface="Arial"/>
            </a:endParaRPr>
          </a:p>
          <a:p>
            <a:pPr marL="0" lvl="0" indent="0" algn="l" rtl="0">
              <a:lnSpc>
                <a:spcPct val="100000"/>
              </a:lnSpc>
              <a:spcBef>
                <a:spcPts val="0"/>
              </a:spcBef>
              <a:spcAft>
                <a:spcPts val="0"/>
              </a:spcAft>
              <a:buNone/>
            </a:pPr>
            <a:r>
              <a:rPr lang="en" sz="1300">
                <a:solidFill>
                  <a:srgbClr val="3F2E1E"/>
                </a:solidFill>
                <a:latin typeface="Arial"/>
                <a:ea typeface="Arial"/>
                <a:cs typeface="Arial"/>
                <a:sym typeface="Arial"/>
              </a:rPr>
              <a:t>Continue to monitor and control blood pressure</a:t>
            </a:r>
            <a:endParaRPr sz="1300">
              <a:solidFill>
                <a:srgbClr val="3F2E1E"/>
              </a:solidFill>
              <a:latin typeface="Arial"/>
              <a:ea typeface="Arial"/>
              <a:cs typeface="Arial"/>
              <a:sym typeface="Arial"/>
            </a:endParaRPr>
          </a:p>
          <a:p>
            <a:pPr marL="0" lvl="0" indent="0" algn="l" rtl="0">
              <a:lnSpc>
                <a:spcPct val="100000"/>
              </a:lnSpc>
              <a:spcBef>
                <a:spcPts val="0"/>
              </a:spcBef>
              <a:spcAft>
                <a:spcPts val="0"/>
              </a:spcAft>
              <a:buNone/>
            </a:pPr>
            <a:r>
              <a:rPr lang="en" sz="1300">
                <a:solidFill>
                  <a:srgbClr val="3F2E1E"/>
                </a:solidFill>
                <a:latin typeface="Arial"/>
                <a:ea typeface="Arial"/>
                <a:cs typeface="Arial"/>
                <a:sym typeface="Arial"/>
              </a:rPr>
              <a:t>every 15 minutes for the first hour after cessation of infusion</a:t>
            </a:r>
            <a:endParaRPr sz="1300">
              <a:solidFill>
                <a:srgbClr val="3F2E1E"/>
              </a:solidFill>
              <a:latin typeface="Arial"/>
              <a:ea typeface="Arial"/>
              <a:cs typeface="Arial"/>
              <a:sym typeface="Arial"/>
            </a:endParaRPr>
          </a:p>
          <a:p>
            <a:pPr marL="0" lvl="0" indent="0" algn="l" rtl="0">
              <a:lnSpc>
                <a:spcPct val="100000"/>
              </a:lnSpc>
              <a:spcBef>
                <a:spcPts val="0"/>
              </a:spcBef>
              <a:spcAft>
                <a:spcPts val="0"/>
              </a:spcAft>
              <a:buNone/>
            </a:pPr>
            <a:r>
              <a:rPr lang="en" sz="1300">
                <a:solidFill>
                  <a:srgbClr val="3F2E1E"/>
                </a:solidFill>
                <a:latin typeface="Arial"/>
                <a:ea typeface="Arial"/>
                <a:cs typeface="Arial"/>
                <a:sym typeface="Arial"/>
              </a:rPr>
              <a:t>every 30 minutes for the next 6 hours</a:t>
            </a:r>
            <a:endParaRPr sz="1300">
              <a:solidFill>
                <a:srgbClr val="3F2E1E"/>
              </a:solidFill>
              <a:latin typeface="Arial"/>
              <a:ea typeface="Arial"/>
              <a:cs typeface="Arial"/>
              <a:sym typeface="Arial"/>
            </a:endParaRPr>
          </a:p>
          <a:p>
            <a:pPr marL="0" lvl="0" indent="0" algn="l" rtl="0">
              <a:lnSpc>
                <a:spcPct val="100000"/>
              </a:lnSpc>
              <a:spcBef>
                <a:spcPts val="0"/>
              </a:spcBef>
              <a:spcAft>
                <a:spcPts val="0"/>
              </a:spcAft>
              <a:buNone/>
            </a:pPr>
            <a:r>
              <a:rPr lang="en" sz="1300">
                <a:solidFill>
                  <a:srgbClr val="3F2E1E"/>
                </a:solidFill>
                <a:latin typeface="Arial"/>
                <a:ea typeface="Arial"/>
                <a:cs typeface="Arial"/>
                <a:sym typeface="Arial"/>
              </a:rPr>
              <a:t>every hour from the eighth postinfusion hour until 24 hours after infusion is stopped</a:t>
            </a:r>
            <a:endParaRPr sz="1300">
              <a:solidFill>
                <a:srgbClr val="3F2E1E"/>
              </a:solidFill>
              <a:latin typeface="Arial"/>
              <a:ea typeface="Arial"/>
              <a:cs typeface="Arial"/>
              <a:sym typeface="Arial"/>
            </a:endParaRPr>
          </a:p>
          <a:p>
            <a:pPr marL="0" lvl="0" indent="0" algn="l" rtl="0">
              <a:lnSpc>
                <a:spcPct val="100000"/>
              </a:lnSpc>
              <a:spcBef>
                <a:spcPts val="0"/>
              </a:spcBef>
              <a:spcAft>
                <a:spcPts val="0"/>
              </a:spcAft>
              <a:buNone/>
            </a:pPr>
            <a:r>
              <a:rPr lang="en" sz="1300">
                <a:solidFill>
                  <a:srgbClr val="3F2E1E"/>
                </a:solidFill>
                <a:latin typeface="Arial"/>
                <a:ea typeface="Arial"/>
                <a:cs typeface="Arial"/>
                <a:sym typeface="Arial"/>
              </a:rPr>
              <a:t>Continue to check for major and/or minor bleeding</a:t>
            </a:r>
            <a:endParaRPr sz="1300">
              <a:solidFill>
                <a:srgbClr val="3F2E1E"/>
              </a:solidFill>
              <a:latin typeface="Arial"/>
              <a:ea typeface="Arial"/>
              <a:cs typeface="Arial"/>
              <a:sym typeface="Arial"/>
            </a:endParaRPr>
          </a:p>
          <a:p>
            <a:pPr marL="0" lvl="0" indent="0" algn="l" rtl="0">
              <a:lnSpc>
                <a:spcPct val="100000"/>
              </a:lnSpc>
              <a:spcBef>
                <a:spcPts val="0"/>
              </a:spcBef>
              <a:spcAft>
                <a:spcPts val="0"/>
              </a:spcAft>
              <a:buNone/>
            </a:pPr>
            <a:r>
              <a:rPr lang="en" sz="1300">
                <a:solidFill>
                  <a:srgbClr val="3F2E1E"/>
                </a:solidFill>
                <a:latin typeface="Arial"/>
                <a:ea typeface="Arial"/>
                <a:cs typeface="Arial"/>
                <a:sym typeface="Arial"/>
              </a:rPr>
              <a:t>Obtain a follow-up CT scan or magnetic resonance imaging (MRI) at 24 hours before starting anticoagulants or antiplatelet agents</a:t>
            </a:r>
            <a:endParaRPr sz="1300">
              <a:solidFill>
                <a:srgbClr val="3F2E1E"/>
              </a:solidFill>
              <a:latin typeface="Arial"/>
              <a:ea typeface="Arial"/>
              <a:cs typeface="Arial"/>
              <a:sym typeface="Arial"/>
            </a:endParaRPr>
          </a:p>
          <a:p>
            <a:pPr marL="0" lvl="0" indent="0" algn="l" rtl="0">
              <a:lnSpc>
                <a:spcPct val="100000"/>
              </a:lnSpc>
              <a:spcBef>
                <a:spcPts val="0"/>
              </a:spcBef>
              <a:spcAft>
                <a:spcPts val="0"/>
              </a:spcAft>
              <a:buNone/>
            </a:pPr>
            <a:r>
              <a:rPr lang="en" sz="1300">
                <a:solidFill>
                  <a:srgbClr val="3F2E1E"/>
                </a:solidFill>
                <a:latin typeface="Arial"/>
                <a:ea typeface="Arial"/>
                <a:cs typeface="Arial"/>
                <a:sym typeface="Arial"/>
              </a:rPr>
              <a:t>Continue to monitor for signs of hypersensitivity</a:t>
            </a:r>
            <a:endParaRPr sz="1300">
              <a:solidFill>
                <a:srgbClr val="3F2E1E"/>
              </a:solidFill>
              <a:latin typeface="Arial"/>
              <a:ea typeface="Arial"/>
              <a:cs typeface="Arial"/>
              <a:sym typeface="Arial"/>
            </a:endParaRPr>
          </a:p>
        </p:txBody>
      </p:sp>
      <p:pic>
        <p:nvPicPr>
          <p:cNvPr id="248" name="Google Shape;248;p34"/>
          <p:cNvPicPr preferRelativeResize="0"/>
          <p:nvPr/>
        </p:nvPicPr>
        <p:blipFill>
          <a:blip r:embed="rId4">
            <a:alphaModFix/>
          </a:blip>
          <a:stretch>
            <a:fillRect/>
          </a:stretch>
        </p:blipFill>
        <p:spPr>
          <a:xfrm>
            <a:off x="5385816" y="1481022"/>
            <a:ext cx="3236975" cy="2762098"/>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52"/>
        <p:cNvGrpSpPr/>
        <p:nvPr/>
      </p:nvGrpSpPr>
      <p:grpSpPr>
        <a:xfrm>
          <a:off x="0" y="0"/>
          <a:ext cx="0" cy="0"/>
          <a:chOff x="0" y="0"/>
          <a:chExt cx="0" cy="0"/>
        </a:xfrm>
      </p:grpSpPr>
      <p:pic>
        <p:nvPicPr>
          <p:cNvPr id="255" name="Background" descr="image.png"/>
          <p:cNvPicPr>
            <a:picLocks noChangeAspect="1"/>
          </p:cNvPicPr>
          <p:nvPr/>
        </p:nvPicPr>
        <p:blipFill>
          <a:blip r:embed="rId4"/>
          <a:stretch>
            <a:fillRect/>
          </a:stretch>
        </p:blipFill>
        <p:spPr>
          <a:xfrm>
            <a:off x="0" y="0"/>
            <a:ext cx="9144000" cy="5143500"/>
          </a:xfrm>
          <a:prstGeom prst="rect">
            <a:avLst/>
          </a:prstGeom>
        </p:spPr>
      </p:pic>
      <p:sp>
        <p:nvSpPr>
          <p:cNvPr id="253" name="Google Shape;253;p35"/>
          <p:cNvSpPr txBox="1"/>
          <p:nvPr/>
        </p:nvSpPr>
        <p:spPr>
          <a:xfrm>
            <a:off x="512064" y="146304"/>
            <a:ext cx="8110800" cy="8961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0"/>
              </a:spcAft>
              <a:buNone/>
            </a:pPr>
            <a:r>
              <a:rPr lang="en" sz="2500" b="1">
                <a:solidFill>
                  <a:srgbClr val="6B4A2B"/>
                </a:solidFill>
                <a:latin typeface="Georgia"/>
                <a:ea typeface="Georgia"/>
                <a:cs typeface="Georgia"/>
                <a:sym typeface="Georgia"/>
              </a:rPr>
              <a:t>Who Can Benefit from Thrombolysis?</a:t>
            </a:r>
            <a:endParaRPr sz="2500" b="1">
              <a:solidFill>
                <a:srgbClr val="6B4A2B"/>
              </a:solidFill>
              <a:latin typeface="Georgia"/>
              <a:ea typeface="Georgia"/>
              <a:cs typeface="Georgia"/>
              <a:sym typeface="Georgia"/>
            </a:endParaRPr>
          </a:p>
        </p:txBody>
      </p:sp>
      <p:sp>
        <p:nvSpPr>
          <p:cNvPr id="254" name="Google Shape;254;p35"/>
          <p:cNvSpPr txBox="1"/>
          <p:nvPr/>
        </p:nvSpPr>
        <p:spPr>
          <a:xfrm>
            <a:off x="512064" y="1200000"/>
            <a:ext cx="8110800" cy="37000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1200"/>
              </a:spcAft>
              <a:buNone/>
            </a:pPr>
            <a:r>
              <a:rPr sz="1400" b="1">
                <a:solidFill>
                  <a:srgbClr val="2E2115"/>
                </a:solidFill>
                <a:latin typeface="Arial"/>
                <a:ea typeface="Arial"/>
                <a:cs typeface="Arial"/>
              </a:rPr>
              <a:t>0–4.5 h  </a:t>
            </a:r>
            <a:r>
              <a:rPr sz="1400" b="0">
                <a:solidFill>
                  <a:srgbClr val="3F2E1E"/>
                </a:solidFill>
                <a:latin typeface="Arial"/>
                <a:ea typeface="Arial"/>
                <a:cs typeface="Arial"/>
              </a:rPr>
              <a:t>Disabling deficit, any NIHSS → alteplase or tenecteplase (Class 1). No advanced imaging needed.</a:t>
            </a:r>
            <a:endParaRPr sz="1300">
              <a:solidFill>
                <a:srgbClr val="3F2E1E"/>
              </a:solidFill>
              <a:latin typeface="Arial"/>
              <a:ea typeface="Arial"/>
              <a:cs typeface="Arial"/>
              <a:sym typeface="Arial"/>
            </a:endParaRPr>
          </a:p>
          <a:p>
            <a:pPr>
              <a:spcAft>
                <a:spcPts val="1200"/>
              </a:spcAft>
            </a:pPr>
            <a:r>
              <a:rPr sz="1400" b="1">
                <a:solidFill>
                  <a:srgbClr val="2E2115"/>
                </a:solidFill>
                <a:latin typeface="Arial"/>
                <a:ea typeface="Arial"/>
                <a:cs typeface="Arial"/>
              </a:rPr>
              <a:t>Wake-up / unknown onset  </a:t>
            </a:r>
            <a:r>
              <a:rPr sz="1400" b="0">
                <a:solidFill>
                  <a:srgbClr val="3F2E1E"/>
                </a:solidFill>
                <a:latin typeface="Arial"/>
                <a:ea typeface="Arial"/>
                <a:cs typeface="Arial"/>
              </a:rPr>
              <a:t>MRI DWI–FLAIR mismatch, within 4.5 h of recognition (Class 2a).</a:t>
            </a:r>
          </a:p>
          <a:p>
            <a:pPr>
              <a:spcAft>
                <a:spcPts val="1200"/>
              </a:spcAft>
            </a:pPr>
            <a:r>
              <a:rPr sz="1400" b="1">
                <a:solidFill>
                  <a:srgbClr val="2E2115"/>
                </a:solidFill>
                <a:latin typeface="Arial"/>
                <a:ea typeface="Arial"/>
                <a:cs typeface="Arial"/>
              </a:rPr>
              <a:t>4.5–9 h, or ≤ 9 h from mid-sleep  </a:t>
            </a:r>
            <a:r>
              <a:rPr sz="1400" b="0">
                <a:solidFill>
                  <a:srgbClr val="3F2E1E"/>
                </a:solidFill>
                <a:latin typeface="Arial"/>
                <a:ea typeface="Arial"/>
                <a:cs typeface="Arial"/>
              </a:rPr>
              <a:t>Salvageable penumbra on automated perfusion imaging (Class 2a).</a:t>
            </a:r>
          </a:p>
          <a:p>
            <a:pPr>
              <a:spcAft>
                <a:spcPts val="1200"/>
              </a:spcAft>
            </a:pPr>
            <a:r>
              <a:rPr sz="1400" b="1">
                <a:solidFill>
                  <a:srgbClr val="2E2115"/>
                </a:solidFill>
                <a:latin typeface="Arial"/>
                <a:ea typeface="Arial"/>
                <a:cs typeface="Arial"/>
              </a:rPr>
              <a:t>LVO, 4.5–24 h, no thrombectomy possible  </a:t>
            </a:r>
            <a:r>
              <a:rPr sz="1400" b="0">
                <a:solidFill>
                  <a:srgbClr val="3F2E1E"/>
                </a:solidFill>
                <a:latin typeface="Arial"/>
                <a:ea typeface="Arial"/>
                <a:cs typeface="Arial"/>
              </a:rPr>
              <a:t>Penumbra on perfusion; expert centres (Class 2b).</a:t>
            </a:r>
          </a:p>
          <a:p>
            <a:pPr>
              <a:spcAft>
                <a:spcPts val="1200"/>
              </a:spcAft>
            </a:pPr>
            <a:r>
              <a:rPr sz="1400" b="1">
                <a:solidFill>
                  <a:srgbClr val="2E2115"/>
                </a:solidFill>
                <a:latin typeface="Arial"/>
                <a:ea typeface="Arial"/>
                <a:cs typeface="Arial"/>
              </a:rPr>
              <a:t>Not a candidate  </a:t>
            </a:r>
            <a:r>
              <a:rPr sz="1400" b="0">
                <a:solidFill>
                  <a:srgbClr val="9A3B2E"/>
                </a:solidFill>
                <a:latin typeface="Arial"/>
                <a:ea typeface="Arial"/>
                <a:cs typeface="Arial"/>
              </a:rPr>
              <a:t>Mild non-disabling deficit → dual antiplatelets instead (IVT: Class 3, No Benefit).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58"/>
        <p:cNvGrpSpPr/>
        <p:nvPr/>
      </p:nvGrpSpPr>
      <p:grpSpPr>
        <a:xfrm>
          <a:off x="0" y="0"/>
          <a:ext cx="0" cy="0"/>
          <a:chOff x="0" y="0"/>
          <a:chExt cx="0" cy="0"/>
        </a:xfrm>
      </p:grpSpPr>
      <p:pic>
        <p:nvPicPr>
          <p:cNvPr id="263" name="Background" descr="image.png"/>
          <p:cNvPicPr>
            <a:picLocks noChangeAspect="1"/>
          </p:cNvPicPr>
          <p:nvPr/>
        </p:nvPicPr>
        <p:blipFill>
          <a:blip r:embed="rId3"/>
          <a:stretch>
            <a:fillRect/>
          </a:stretch>
        </p:blipFill>
        <p:spPr>
          <a:xfrm>
            <a:off x="0" y="0"/>
            <a:ext cx="9144000" cy="5143500"/>
          </a:xfrm>
          <a:prstGeom prst="rect">
            <a:avLst/>
          </a:prstGeom>
        </p:spPr>
      </p:pic>
      <p:sp>
        <p:nvSpPr>
          <p:cNvPr id="259" name="Google Shape;259;p36"/>
          <p:cNvSpPr txBox="1"/>
          <p:nvPr/>
        </p:nvSpPr>
        <p:spPr>
          <a:xfrm>
            <a:off x="512064" y="146304"/>
            <a:ext cx="8110800" cy="8961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0"/>
              </a:spcAft>
              <a:buNone/>
            </a:pPr>
            <a:r>
              <a:rPr lang="en" sz="2500" b="1">
                <a:solidFill>
                  <a:srgbClr val="6B4A2B"/>
                </a:solidFill>
                <a:latin typeface="Georgia"/>
                <a:ea typeface="Georgia"/>
                <a:cs typeface="Georgia"/>
                <a:sym typeface="Georgia"/>
              </a:rPr>
              <a:t>Simplified Steps for Acute Stroke Pathway</a:t>
            </a:r>
            <a:endParaRPr sz="2500" b="1">
              <a:solidFill>
                <a:srgbClr val="6B4A2B"/>
              </a:solidFill>
              <a:latin typeface="Georgia"/>
              <a:ea typeface="Georgia"/>
              <a:cs typeface="Georgia"/>
              <a:sym typeface="Georgia"/>
            </a:endParaRPr>
          </a:p>
        </p:txBody>
      </p:sp>
      <p:sp>
        <p:nvSpPr>
          <p:cNvPr id="260" name="Google Shape;260;p36"/>
          <p:cNvSpPr txBox="1"/>
          <p:nvPr/>
        </p:nvSpPr>
        <p:spPr>
          <a:xfrm>
            <a:off x="512064" y="1100000"/>
            <a:ext cx="6000000" cy="38000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900"/>
              </a:spcBef>
              <a:spcAft>
                <a:spcPts val="200"/>
              </a:spcAft>
              <a:buNone/>
            </a:pPr>
            <a:r>
              <a:rPr sz="1400" b="1">
                <a:solidFill>
                  <a:srgbClr val="2E2115"/>
                </a:solidFill>
                <a:latin typeface="Arial"/>
                <a:ea typeface="Arial"/>
                <a:cs typeface="Arial"/>
              </a:rPr>
              <a:t>1. Pre-hospital</a:t>
            </a:r>
            <a:endParaRPr sz="1300">
              <a:solidFill>
                <a:srgbClr val="3F2E1E"/>
              </a:solidFill>
              <a:latin typeface="Arial"/>
              <a:ea typeface="Arial"/>
              <a:cs typeface="Arial"/>
              <a:sym typeface="Arial"/>
            </a:endParaRPr>
          </a:p>
          <a:p>
            <a:pPr>
              <a:spcAft>
                <a:spcPts val="200"/>
              </a:spcAft>
            </a:pPr>
            <a:r>
              <a:rPr sz="1300" b="0">
                <a:solidFill>
                  <a:srgbClr val="3F2E1E"/>
                </a:solidFill>
                <a:latin typeface="Arial"/>
                <a:ea typeface="Arial"/>
                <a:cs typeface="Arial"/>
              </a:rPr>
              <a:t>BE-FAST recognition · LVO scale (e.g., RACE) · pre-notify the hospital · mobile stroke unit where available.</a:t>
            </a:r>
          </a:p>
          <a:p>
            <a:pPr>
              <a:spcBef>
                <a:spcPts val="900"/>
              </a:spcBef>
              <a:spcAft>
                <a:spcPts val="200"/>
              </a:spcAft>
            </a:pPr>
            <a:r>
              <a:rPr sz="1400" b="1">
                <a:solidFill>
                  <a:srgbClr val="2E2115"/>
                </a:solidFill>
                <a:latin typeface="Arial"/>
                <a:ea typeface="Arial"/>
                <a:cs typeface="Arial"/>
              </a:rPr>
              <a:t>2. Hospital arrival</a:t>
            </a:r>
          </a:p>
          <a:p>
            <a:pPr>
              <a:spcAft>
                <a:spcPts val="200"/>
              </a:spcAft>
            </a:pPr>
            <a:r>
              <a:rPr sz="1300" b="0">
                <a:solidFill>
                  <a:srgbClr val="3F2E1E"/>
                </a:solidFill>
                <a:latin typeface="Arial"/>
                <a:ea typeface="Arial"/>
                <a:cs typeface="Arial"/>
              </a:rPr>
              <a:t>Code Stroke · ABC · glucose · NIHSS · rule out mimics · NCCT + CTA (or MRI/MRA) — don't wait for creatinine.</a:t>
            </a:r>
          </a:p>
          <a:p>
            <a:pPr>
              <a:spcBef>
                <a:spcPts val="900"/>
              </a:spcBef>
              <a:spcAft>
                <a:spcPts val="200"/>
              </a:spcAft>
            </a:pPr>
            <a:r>
              <a:rPr sz="1400" b="1">
                <a:solidFill>
                  <a:srgbClr val="2E2115"/>
                </a:solidFill>
                <a:latin typeface="Arial"/>
                <a:ea typeface="Arial"/>
                <a:cs typeface="Arial"/>
              </a:rPr>
              <a:t>3. Reperfusion</a:t>
            </a:r>
          </a:p>
          <a:p>
            <a:pPr>
              <a:spcAft>
                <a:spcPts val="200"/>
              </a:spcAft>
            </a:pPr>
            <a:r>
              <a:rPr sz="1300" b="0">
                <a:solidFill>
                  <a:srgbClr val="3F2E1E"/>
                </a:solidFill>
                <a:latin typeface="Arial"/>
                <a:ea typeface="Arial"/>
                <a:cs typeface="Arial"/>
              </a:rPr>
              <a:t>Disabling deficit ≤ 4.5 h: tenecteplase 0.25 mg/kg bolus or alteplase 0.9 mg/kg, after BP &lt; 185/110. LVO → thrombectomy as well; don't skip IVT.</a:t>
            </a:r>
          </a:p>
          <a:p>
            <a:pPr>
              <a:spcBef>
                <a:spcPts val="900"/>
              </a:spcBef>
              <a:spcAft>
                <a:spcPts val="200"/>
              </a:spcAft>
            </a:pPr>
            <a:r>
              <a:rPr sz="1400" b="1">
                <a:solidFill>
                  <a:srgbClr val="2E2115"/>
                </a:solidFill>
                <a:latin typeface="Arial"/>
                <a:ea typeface="Arial"/>
                <a:cs typeface="Arial"/>
              </a:rPr>
              <a:t>4. After treatment</a:t>
            </a:r>
          </a:p>
          <a:p>
            <a:pPr>
              <a:spcAft>
                <a:spcPts val="200"/>
              </a:spcAft>
            </a:pPr>
            <a:r>
              <a:rPr sz="1300" b="0">
                <a:solidFill>
                  <a:srgbClr val="3F2E1E"/>
                </a:solidFill>
                <a:latin typeface="Arial"/>
                <a:ea typeface="Arial"/>
                <a:cs typeface="Arial"/>
              </a:rPr>
              <a:t>HDU/ICU · BP &lt; 180/105 (not &lt; 140) · neuro checks · CT at 24 h before antithrombotics · cryoprecipitate / TXA at hand.</a:t>
            </a:r>
          </a:p>
        </p:txBody>
      </p:sp>
      <p:pic>
        <p:nvPicPr>
          <p:cNvPr id="261" name="Google Shape;261;p36"/>
          <p:cNvPicPr preferRelativeResize="0"/>
          <p:nvPr/>
        </p:nvPicPr>
        <p:blipFill>
          <a:blip r:embed="rId4">
            <a:alphaModFix/>
          </a:blip>
          <a:stretch>
            <a:fillRect/>
          </a:stretch>
        </p:blipFill>
        <p:spPr>
          <a:xfrm>
            <a:off x="7050000" y="1050000"/>
            <a:ext cx="1174968" cy="3450000"/>
          </a:xfrm>
          <a:prstGeom prst="rect">
            <a:avLst/>
          </a:prstGeom>
          <a:noFill/>
          <a:ln>
            <a:noFill/>
          </a:ln>
        </p:spPr>
      </p:pic>
      <p:sp>
        <p:nvSpPr>
          <p:cNvPr id="262" name="Pathway credit"/>
          <p:cNvSpPr txBox="1"/>
          <p:nvPr/>
        </p:nvSpPr>
        <p:spPr>
          <a:xfrm>
            <a:off x="6450000" y="4560000"/>
            <a:ext cx="2500000" cy="260000"/>
          </a:xfrm>
          <a:prstGeom prst="rect">
            <a:avLst/>
          </a:prstGeom>
          <a:noFill/>
        </p:spPr>
        <p:txBody>
          <a:bodyPr wrap="square" anchor="t" lIns="54864" rIns="54864" tIns="36576" bIns="36576">
            <a:noAutofit/>
          </a:bodyPr>
          <a:lstStyle/>
          <a:p>
            <a:pPr algn="ctr">
              <a:spcAft>
                <a:spcPts val="400"/>
              </a:spcAft>
            </a:pPr>
            <a:r>
              <a:rPr sz="800" b="0" i="1">
                <a:solidFill>
                  <a:srgbClr val="3F2E1E"/>
                </a:solidFill>
                <a:latin typeface="Arial"/>
                <a:ea typeface="Arial"/>
                <a:cs typeface="Arial"/>
              </a:rPr>
              <a:t>Pathway designed by Dr Mohamed Najm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65"/>
        <p:cNvGrpSpPr/>
        <p:nvPr/>
      </p:nvGrpSpPr>
      <p:grpSpPr>
        <a:xfrm>
          <a:off x="0" y="0"/>
          <a:ext cx="0" cy="0"/>
          <a:chOff x="0" y="0"/>
          <a:chExt cx="0" cy="0"/>
        </a:xfrm>
      </p:grpSpPr>
      <p:pic>
        <p:nvPicPr>
          <p:cNvPr id="269" name="Background" descr="image.png"/>
          <p:cNvPicPr>
            <a:picLocks noChangeAspect="1"/>
          </p:cNvPicPr>
          <p:nvPr/>
        </p:nvPicPr>
        <p:blipFill>
          <a:blip r:embed="rId3"/>
          <a:stretch>
            <a:fillRect/>
          </a:stretch>
        </p:blipFill>
        <p:spPr>
          <a:xfrm>
            <a:off x="0" y="0"/>
            <a:ext cx="9144000" cy="5143500"/>
          </a:xfrm>
          <a:prstGeom prst="rect">
            <a:avLst/>
          </a:prstGeom>
        </p:spPr>
      </p:pic>
      <p:sp>
        <p:nvSpPr>
          <p:cNvPr id="266" name="Google Shape;266;p37"/>
          <p:cNvSpPr txBox="1"/>
          <p:nvPr/>
        </p:nvSpPr>
        <p:spPr>
          <a:xfrm>
            <a:off x="512064" y="146304"/>
            <a:ext cx="8110800" cy="8961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0"/>
              </a:spcAft>
              <a:buNone/>
            </a:pPr>
            <a:r>
              <a:rPr lang="en" sz="2500" b="1">
                <a:solidFill>
                  <a:srgbClr val="6B4A2B"/>
                </a:solidFill>
                <a:latin typeface="Georgia"/>
                <a:ea typeface="Georgia"/>
                <a:cs typeface="Georgia"/>
                <a:sym typeface="Georgia"/>
              </a:rPr>
              <a:t>What to Do If Complications from Thrombolysis Occur</a:t>
            </a:r>
            <a:endParaRPr sz="2500" b="1">
              <a:solidFill>
                <a:srgbClr val="6B4A2B"/>
              </a:solidFill>
              <a:latin typeface="Georgia"/>
              <a:ea typeface="Georgia"/>
              <a:cs typeface="Georgia"/>
              <a:sym typeface="Georgia"/>
            </a:endParaRPr>
          </a:p>
        </p:txBody>
      </p:sp>
      <p:sp>
        <p:nvSpPr>
          <p:cNvPr id="267" name="Google Shape;267;p37"/>
          <p:cNvSpPr txBox="1"/>
          <p:nvPr/>
        </p:nvSpPr>
        <p:spPr>
          <a:xfrm>
            <a:off x="512064" y="1078992"/>
            <a:ext cx="4316100" cy="35754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None/>
            </a:pPr>
            <a:r>
              <a:rPr lang="en" sz="1300">
                <a:solidFill>
                  <a:srgbClr val="3F2E1E"/>
                </a:solidFill>
                <a:latin typeface="Arial"/>
                <a:ea typeface="Arial"/>
                <a:cs typeface="Arial"/>
                <a:sym typeface="Arial"/>
              </a:rPr>
              <a:t>Complications from thrombolysis can sometimes arise after stroke treatment. Common issues include intracerebral hemorrhage (ICH) and systemic bleeding. For instance, if a patient develops ICH, they may experience sudden headache or confusion, necessitating immediate imaging to assess the situation. Let's say a patient, originally treated with alteplase, suffers a 5% chance of ICH, which translates to about 1 in 20 patients. It’s crucial that the medical team closely monitors the patient's neurological status and vital signs. If complications occur, timely intervention is key. Treatment may involve supportive care or even surgical options, depending on the severity of the complication, ensuring the best possible outcomes.</a:t>
            </a:r>
            <a:endParaRPr sz="1300">
              <a:solidFill>
                <a:srgbClr val="3F2E1E"/>
              </a:solidFill>
              <a:latin typeface="Arial"/>
              <a:ea typeface="Arial"/>
              <a:cs typeface="Arial"/>
              <a:sym typeface="Arial"/>
            </a:endParaRPr>
          </a:p>
        </p:txBody>
      </p:sp>
      <p:pic>
        <p:nvPicPr>
          <p:cNvPr id="268" name="Google Shape;268;p37"/>
          <p:cNvPicPr preferRelativeResize="0"/>
          <p:nvPr/>
        </p:nvPicPr>
        <p:blipFill>
          <a:blip r:embed="rId4">
            <a:alphaModFix/>
          </a:blip>
          <a:stretch>
            <a:fillRect/>
          </a:stretch>
        </p:blipFill>
        <p:spPr>
          <a:xfrm>
            <a:off x="5820382" y="1243584"/>
            <a:ext cx="2367845" cy="3236976"/>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72"/>
        <p:cNvGrpSpPr/>
        <p:nvPr/>
      </p:nvGrpSpPr>
      <p:grpSpPr>
        <a:xfrm>
          <a:off x="0" y="0"/>
          <a:ext cx="0" cy="0"/>
          <a:chOff x="0" y="0"/>
          <a:chExt cx="0" cy="0"/>
        </a:xfrm>
      </p:grpSpPr>
      <p:pic>
        <p:nvPicPr>
          <p:cNvPr id="276" name="Background" descr="image.png"/>
          <p:cNvPicPr>
            <a:picLocks noChangeAspect="1"/>
          </p:cNvPicPr>
          <p:nvPr/>
        </p:nvPicPr>
        <p:blipFill>
          <a:blip r:embed="rId3"/>
          <a:stretch>
            <a:fillRect/>
          </a:stretch>
        </p:blipFill>
        <p:spPr>
          <a:xfrm>
            <a:off x="0" y="0"/>
            <a:ext cx="9144000" cy="5143500"/>
          </a:xfrm>
          <a:prstGeom prst="rect">
            <a:avLst/>
          </a:prstGeom>
        </p:spPr>
      </p:pic>
      <p:sp>
        <p:nvSpPr>
          <p:cNvPr id="273" name="Google Shape;273;p38"/>
          <p:cNvSpPr txBox="1"/>
          <p:nvPr/>
        </p:nvSpPr>
        <p:spPr>
          <a:xfrm>
            <a:off x="512064" y="146304"/>
            <a:ext cx="8110800" cy="8961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0"/>
              </a:spcAft>
              <a:buNone/>
            </a:pPr>
            <a:r>
              <a:rPr lang="en" sz="2500" b="1">
                <a:solidFill>
                  <a:srgbClr val="6B4A2B"/>
                </a:solidFill>
                <a:latin typeface="Georgia"/>
                <a:ea typeface="Georgia"/>
                <a:cs typeface="Georgia"/>
                <a:sym typeface="Georgia"/>
              </a:rPr>
              <a:t>Cryoprecipitate Administration for Thrombolysis-Related Bleeding</a:t>
            </a:r>
            <a:endParaRPr sz="2500" b="1">
              <a:solidFill>
                <a:srgbClr val="6B4A2B"/>
              </a:solidFill>
              <a:latin typeface="Georgia"/>
              <a:ea typeface="Georgia"/>
              <a:cs typeface="Georgia"/>
              <a:sym typeface="Georgia"/>
            </a:endParaRPr>
          </a:p>
        </p:txBody>
      </p:sp>
      <p:sp>
        <p:nvSpPr>
          <p:cNvPr id="274" name="Google Shape;274;p38"/>
          <p:cNvSpPr txBox="1"/>
          <p:nvPr/>
        </p:nvSpPr>
        <p:spPr>
          <a:xfrm>
            <a:off x="512064" y="1150000"/>
            <a:ext cx="4316100" cy="37000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600"/>
              </a:spcAft>
              <a:buNone/>
            </a:pPr>
            <a:r>
              <a:rPr sz="1200" b="0">
                <a:solidFill>
                  <a:srgbClr val="3F2E1E"/>
                </a:solidFill>
                <a:latin typeface="Arial"/>
                <a:ea typeface="Arial"/>
                <a:cs typeface="Arial"/>
              </a:rPr>
              <a:t>Cryoprecipitate is made by thawing fresh frozen plasma at 1–6 °C and collecting the cold-insoluble proteins: fibrinogen, factor VIII, factor XIII and von Willebrand factor.</a:t>
            </a:r>
            <a:endParaRPr sz="1300">
              <a:solidFill>
                <a:srgbClr val="3F2E1E"/>
              </a:solidFill>
              <a:latin typeface="Arial"/>
              <a:ea typeface="Arial"/>
              <a:cs typeface="Arial"/>
              <a:sym typeface="Arial"/>
            </a:endParaRPr>
          </a:p>
          <a:p>
            <a:pPr>
              <a:spcAft>
                <a:spcPts val="600"/>
              </a:spcAft>
            </a:pPr>
            <a:r>
              <a:rPr sz="1200" b="1">
                <a:solidFill>
                  <a:srgbClr val="2E2115"/>
                </a:solidFill>
                <a:latin typeface="Arial"/>
                <a:ea typeface="Arial"/>
                <a:cs typeface="Arial"/>
              </a:rPr>
              <a:t>Indication  </a:t>
            </a:r>
            <a:r>
              <a:rPr sz="1200" b="0">
                <a:solidFill>
                  <a:srgbClr val="3F2E1E"/>
                </a:solidFill>
                <a:latin typeface="Arial"/>
                <a:ea typeface="Arial"/>
                <a:cs typeface="Arial"/>
              </a:rPr>
              <a:t>Bleeding after alteplase or tenecteplase — replaces the fibrinogen they consume.</a:t>
            </a:r>
          </a:p>
          <a:p>
            <a:pPr>
              <a:spcAft>
                <a:spcPts val="600"/>
              </a:spcAft>
            </a:pPr>
            <a:r>
              <a:rPr sz="1200" b="1">
                <a:solidFill>
                  <a:srgbClr val="2E2115"/>
                </a:solidFill>
                <a:latin typeface="Arial"/>
                <a:ea typeface="Arial"/>
                <a:cs typeface="Arial"/>
              </a:rPr>
              <a:t>Dose  </a:t>
            </a:r>
            <a:r>
              <a:rPr sz="1200" b="0">
                <a:solidFill>
                  <a:srgbClr val="3F2E1E"/>
                </a:solidFill>
                <a:latin typeface="Arial"/>
                <a:ea typeface="Arial"/>
                <a:cs typeface="Arial"/>
              </a:rPr>
              <a:t>10 units (≈ 3–4 g fibrinogen), or about 0.15 units/kg, over 10–30 min.</a:t>
            </a:r>
          </a:p>
          <a:p>
            <a:pPr>
              <a:spcAft>
                <a:spcPts val="600"/>
              </a:spcAft>
            </a:pPr>
            <a:r>
              <a:rPr sz="1200" b="1">
                <a:solidFill>
                  <a:srgbClr val="2E2115"/>
                </a:solidFill>
                <a:latin typeface="Arial"/>
                <a:ea typeface="Arial"/>
                <a:cs typeface="Arial"/>
              </a:rPr>
              <a:t>Target  </a:t>
            </a:r>
            <a:r>
              <a:rPr sz="1200" b="0">
                <a:solidFill>
                  <a:srgbClr val="3F2E1E"/>
                </a:solidFill>
                <a:latin typeface="Arial"/>
                <a:ea typeface="Arial"/>
                <a:cs typeface="Arial"/>
              </a:rPr>
              <a:t>Fibrinogen ≥ 150 mg/dL; recheck and repeat if lower.</a:t>
            </a:r>
          </a:p>
          <a:p>
            <a:pPr>
              <a:spcAft>
                <a:spcPts val="600"/>
              </a:spcAft>
            </a:pPr>
            <a:r>
              <a:rPr sz="1200" b="1">
                <a:solidFill>
                  <a:srgbClr val="2E2115"/>
                </a:solidFill>
                <a:latin typeface="Arial"/>
                <a:ea typeface="Arial"/>
                <a:cs typeface="Arial"/>
              </a:rPr>
              <a:t>Alternative  </a:t>
            </a:r>
            <a:r>
              <a:rPr sz="1200" b="0">
                <a:solidFill>
                  <a:srgbClr val="3F2E1E"/>
                </a:solidFill>
                <a:latin typeface="Arial"/>
                <a:ea typeface="Arial"/>
                <a:cs typeface="Arial"/>
              </a:rPr>
              <a:t>Tranexamic acid 1 g IV over 10 min.</a:t>
            </a:r>
          </a:p>
          <a:p>
            <a:pPr>
              <a:spcAft>
                <a:spcPts val="600"/>
              </a:spcAft>
            </a:pPr>
            <a:r>
              <a:rPr sz="1200" b="1">
                <a:solidFill>
                  <a:srgbClr val="2E2115"/>
                </a:solidFill>
                <a:latin typeface="Arial"/>
                <a:ea typeface="Arial"/>
                <a:cs typeface="Arial"/>
              </a:rPr>
              <a:t>Storage  </a:t>
            </a:r>
            <a:r>
              <a:rPr sz="1200" b="0">
                <a:solidFill>
                  <a:srgbClr val="3F2E1E"/>
                </a:solidFill>
                <a:latin typeface="Arial"/>
                <a:ea typeface="Arial"/>
                <a:cs typeface="Arial"/>
              </a:rPr>
              <a:t>Frozen at ≤ −18 °C for up to 12 months; use within 4 h of thawing.</a:t>
            </a:r>
          </a:p>
        </p:txBody>
      </p:sp>
      <p:pic>
        <p:nvPicPr>
          <p:cNvPr id="275" name="Google Shape;275;p38"/>
          <p:cNvPicPr preferRelativeResize="0"/>
          <p:nvPr/>
        </p:nvPicPr>
        <p:blipFill>
          <a:blip r:embed="rId4">
            <a:alphaModFix/>
          </a:blip>
          <a:stretch>
            <a:fillRect/>
          </a:stretch>
        </p:blipFill>
        <p:spPr>
          <a:xfrm>
            <a:off x="5385816" y="1497588"/>
            <a:ext cx="3236976" cy="2728968"/>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79"/>
        <p:cNvGrpSpPr/>
        <p:nvPr/>
      </p:nvGrpSpPr>
      <p:grpSpPr>
        <a:xfrm>
          <a:off x="0" y="0"/>
          <a:ext cx="0" cy="0"/>
          <a:chOff x="0" y="0"/>
          <a:chExt cx="0" cy="0"/>
        </a:xfrm>
      </p:grpSpPr>
      <p:pic>
        <p:nvPicPr>
          <p:cNvPr id="290" name="Background" descr="image.png"/>
          <p:cNvPicPr>
            <a:picLocks noChangeAspect="1"/>
          </p:cNvPicPr>
          <p:nvPr/>
        </p:nvPicPr>
        <p:blipFill>
          <a:blip r:embed="rId3"/>
          <a:stretch>
            <a:fillRect/>
          </a:stretch>
        </p:blipFill>
        <p:spPr>
          <a:xfrm>
            <a:off x="0" y="0"/>
            <a:ext cx="9144000" cy="5143500"/>
          </a:xfrm>
          <a:prstGeom prst="rect">
            <a:avLst/>
          </a:prstGeom>
        </p:spPr>
      </p:pic>
      <p:sp>
        <p:nvSpPr>
          <p:cNvPr id="280" name="Google Shape;280;p39"/>
          <p:cNvSpPr txBox="1"/>
          <p:nvPr/>
        </p:nvSpPr>
        <p:spPr>
          <a:xfrm>
            <a:off x="512064" y="146304"/>
            <a:ext cx="8110800" cy="8961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0"/>
              </a:spcAft>
              <a:buNone/>
            </a:pPr>
            <a:r>
              <a:rPr lang="en" sz="2500" b="1">
                <a:solidFill>
                  <a:srgbClr val="6B4A2B"/>
                </a:solidFill>
                <a:latin typeface="Georgia"/>
                <a:ea typeface="Georgia"/>
                <a:cs typeface="Georgia"/>
                <a:sym typeface="Georgia"/>
              </a:rPr>
              <a:t>Advancements in Stroke Management — 2026</a:t>
            </a:r>
            <a:endParaRPr sz="2500" b="1">
              <a:solidFill>
                <a:srgbClr val="6B4A2B"/>
              </a:solidFill>
              <a:latin typeface="Georgia"/>
              <a:ea typeface="Georgia"/>
              <a:cs typeface="Georgia"/>
              <a:sym typeface="Georgia"/>
            </a:endParaRPr>
          </a:p>
        </p:txBody>
      </p:sp>
      <p:sp>
        <p:nvSpPr>
          <p:cNvPr id="281" name="Google Shape;281;p39"/>
          <p:cNvSpPr txBox="1"/>
          <p:nvPr/>
        </p:nvSpPr>
        <p:spPr>
          <a:xfrm>
            <a:off x="512064" y="932688"/>
            <a:ext cx="8110800" cy="402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800">
              <a:solidFill>
                <a:schemeClr val="dk2"/>
              </a:solidFill>
            </a:endParaRPr>
          </a:p>
        </p:txBody>
      </p:sp>
      <p:sp>
        <p:nvSpPr>
          <p:cNvPr id="282" name="Google Shape;282;p39"/>
          <p:cNvSpPr txBox="1"/>
          <p:nvPr/>
        </p:nvSpPr>
        <p:spPr>
          <a:xfrm>
            <a:off x="612648" y="1618488"/>
            <a:ext cx="3959400" cy="3750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None/>
            </a:pPr>
            <a:r>
              <a:rPr lang="en" sz="1300" b="1">
                <a:solidFill>
                  <a:srgbClr val="3F2E1E"/>
                </a:solidFill>
                <a:latin typeface="Arial"/>
                <a:ea typeface="Arial"/>
                <a:cs typeface="Arial"/>
                <a:sym typeface="Arial"/>
              </a:rPr>
              <a:t>Endovascular Thrombectomy (EVT)</a:t>
            </a:r>
            <a:endParaRPr sz="1300" b="1">
              <a:solidFill>
                <a:srgbClr val="3F2E1E"/>
              </a:solidFill>
              <a:latin typeface="Arial"/>
              <a:ea typeface="Arial"/>
              <a:cs typeface="Arial"/>
              <a:sym typeface="Arial"/>
            </a:endParaRPr>
          </a:p>
        </p:txBody>
      </p:sp>
      <p:sp>
        <p:nvSpPr>
          <p:cNvPr id="283" name="Google Shape;283;p39"/>
          <p:cNvSpPr txBox="1"/>
          <p:nvPr/>
        </p:nvSpPr>
        <p:spPr>
          <a:xfrm>
            <a:off x="612648" y="1920240"/>
            <a:ext cx="3959400" cy="12894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400"/>
              </a:spcAft>
              <a:buNone/>
            </a:pPr>
            <a:r>
              <a:rPr sz="1300" b="0">
                <a:solidFill>
                  <a:srgbClr val="3F2E1E"/>
                </a:solidFill>
                <a:latin typeface="Arial"/>
                <a:ea typeface="Arial"/>
                <a:cs typeface="Arial"/>
              </a:rPr>
              <a:t>Class 1 up to 24 h — now including large cores (ASPECTS 3–5) and basilar occlusion with NIHSS ≥ 10. Medium and distal occlusions: no benefit in ESCAPE-MeVO and DISTAL (2025).</a:t>
            </a:r>
            <a:endParaRPr sz="1200">
              <a:solidFill>
                <a:srgbClr val="3F2E1E"/>
              </a:solidFill>
              <a:latin typeface="Arial"/>
              <a:ea typeface="Arial"/>
              <a:cs typeface="Arial"/>
              <a:sym typeface="Arial"/>
            </a:endParaRPr>
          </a:p>
        </p:txBody>
      </p:sp>
      <p:sp>
        <p:nvSpPr>
          <p:cNvPr id="284" name="Google Shape;284;p39"/>
          <p:cNvSpPr txBox="1"/>
          <p:nvPr/>
        </p:nvSpPr>
        <p:spPr>
          <a:xfrm>
            <a:off x="4663440" y="1618488"/>
            <a:ext cx="3959400" cy="3750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None/>
            </a:pPr>
            <a:r>
              <a:rPr lang="en" sz="1300" b="1">
                <a:solidFill>
                  <a:srgbClr val="3F2E1E"/>
                </a:solidFill>
                <a:latin typeface="Arial"/>
                <a:ea typeface="Arial"/>
                <a:cs typeface="Arial"/>
                <a:sym typeface="Arial"/>
              </a:rPr>
              <a:t>Thrombolytic Therapy</a:t>
            </a:r>
            <a:endParaRPr sz="1300" b="1">
              <a:solidFill>
                <a:srgbClr val="3F2E1E"/>
              </a:solidFill>
              <a:latin typeface="Arial"/>
              <a:ea typeface="Arial"/>
              <a:cs typeface="Arial"/>
              <a:sym typeface="Arial"/>
            </a:endParaRPr>
          </a:p>
        </p:txBody>
      </p:sp>
      <p:sp>
        <p:nvSpPr>
          <p:cNvPr id="285" name="Google Shape;285;p39"/>
          <p:cNvSpPr txBox="1"/>
          <p:nvPr/>
        </p:nvSpPr>
        <p:spPr>
          <a:xfrm>
            <a:off x="4663440" y="1920240"/>
            <a:ext cx="3959400" cy="12894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400"/>
              </a:spcAft>
              <a:buNone/>
            </a:pPr>
            <a:r>
              <a:rPr sz="1300" b="0">
                <a:solidFill>
                  <a:srgbClr val="3F2E1E"/>
                </a:solidFill>
                <a:latin typeface="Arial"/>
                <a:ea typeface="Arial"/>
                <a:cs typeface="Arial"/>
              </a:rPr>
              <a:t>Tenecteplase joins alteplase as Class 1. Imaging-selected thrombolysis up to 9 h (Class 2a).</a:t>
            </a:r>
            <a:endParaRPr sz="1200">
              <a:solidFill>
                <a:srgbClr val="3F2E1E"/>
              </a:solidFill>
              <a:latin typeface="Arial"/>
              <a:ea typeface="Arial"/>
              <a:cs typeface="Arial"/>
              <a:sym typeface="Arial"/>
            </a:endParaRPr>
          </a:p>
        </p:txBody>
      </p:sp>
      <p:sp>
        <p:nvSpPr>
          <p:cNvPr id="286" name="Google Shape;286;p39"/>
          <p:cNvSpPr txBox="1"/>
          <p:nvPr/>
        </p:nvSpPr>
        <p:spPr>
          <a:xfrm>
            <a:off x="612648" y="3410712"/>
            <a:ext cx="3959400" cy="3750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None/>
            </a:pPr>
            <a:r>
              <a:rPr lang="en" sz="1300" b="1">
                <a:solidFill>
                  <a:srgbClr val="3F2E1E"/>
                </a:solidFill>
                <a:latin typeface="Arial"/>
                <a:ea typeface="Arial"/>
                <a:cs typeface="Arial"/>
                <a:sym typeface="Arial"/>
              </a:rPr>
              <a:t>Telemedicine</a:t>
            </a:r>
            <a:endParaRPr sz="1300" b="1">
              <a:solidFill>
                <a:srgbClr val="3F2E1E"/>
              </a:solidFill>
              <a:latin typeface="Arial"/>
              <a:ea typeface="Arial"/>
              <a:cs typeface="Arial"/>
              <a:sym typeface="Arial"/>
            </a:endParaRPr>
          </a:p>
        </p:txBody>
      </p:sp>
      <p:sp>
        <p:nvSpPr>
          <p:cNvPr id="287" name="Google Shape;287;p39"/>
          <p:cNvSpPr txBox="1"/>
          <p:nvPr/>
        </p:nvSpPr>
        <p:spPr>
          <a:xfrm>
            <a:off x="612648" y="3712464"/>
            <a:ext cx="3959400" cy="12894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400"/>
              </a:spcAft>
              <a:buNone/>
            </a:pPr>
            <a:r>
              <a:rPr sz="1300" b="0">
                <a:solidFill>
                  <a:srgbClr val="3F2E1E"/>
                </a:solidFill>
                <a:latin typeface="Arial"/>
                <a:ea typeface="Arial"/>
                <a:cs typeface="Arial"/>
              </a:rPr>
              <a:t>Telestroke for remote decisions; mobile stroke units are now Class 1.</a:t>
            </a:r>
            <a:endParaRPr sz="1200">
              <a:solidFill>
                <a:srgbClr val="3F2E1E"/>
              </a:solidFill>
              <a:latin typeface="Arial"/>
              <a:ea typeface="Arial"/>
              <a:cs typeface="Arial"/>
              <a:sym typeface="Arial"/>
            </a:endParaRPr>
          </a:p>
        </p:txBody>
      </p:sp>
      <p:sp>
        <p:nvSpPr>
          <p:cNvPr id="288" name="Google Shape;288;p39"/>
          <p:cNvSpPr txBox="1"/>
          <p:nvPr/>
        </p:nvSpPr>
        <p:spPr>
          <a:xfrm>
            <a:off x="4663440" y="3410712"/>
            <a:ext cx="3959400" cy="3750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None/>
            </a:pPr>
            <a:r>
              <a:rPr lang="en" sz="1300" b="1">
                <a:solidFill>
                  <a:srgbClr val="3F2E1E"/>
                </a:solidFill>
                <a:latin typeface="Arial"/>
                <a:ea typeface="Arial"/>
                <a:cs typeface="Arial"/>
                <a:sym typeface="Arial"/>
              </a:rPr>
              <a:t>Rehabilitation</a:t>
            </a:r>
            <a:endParaRPr sz="1300" b="1">
              <a:solidFill>
                <a:srgbClr val="3F2E1E"/>
              </a:solidFill>
              <a:latin typeface="Arial"/>
              <a:ea typeface="Arial"/>
              <a:cs typeface="Arial"/>
              <a:sym typeface="Arial"/>
            </a:endParaRPr>
          </a:p>
        </p:txBody>
      </p:sp>
      <p:sp>
        <p:nvSpPr>
          <p:cNvPr id="289" name="Google Shape;289;p39"/>
          <p:cNvSpPr txBox="1"/>
          <p:nvPr/>
        </p:nvSpPr>
        <p:spPr>
          <a:xfrm>
            <a:off x="4663440" y="3712464"/>
            <a:ext cx="3959400" cy="12894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400"/>
              </a:spcAft>
              <a:buNone/>
            </a:pPr>
            <a:r>
              <a:rPr sz="1300" b="0">
                <a:solidFill>
                  <a:srgbClr val="3F2E1E"/>
                </a:solidFill>
                <a:latin typeface="Arial"/>
                <a:ea typeface="Arial"/>
                <a:cs typeface="Arial"/>
              </a:rPr>
              <a:t>AHA/ASA 2026 rehabilitation guideline: gradual early mobilisation, no very intense exertion in the first 24 h, task-specific training.</a:t>
            </a:r>
            <a:endParaRPr sz="1200">
              <a:solidFill>
                <a:srgbClr val="3F2E1E"/>
              </a:solidFill>
              <a:latin typeface="Arial"/>
              <a:ea typeface="Arial"/>
              <a:cs typeface="Arial"/>
              <a:sym typeface="Aria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93"/>
        <p:cNvGrpSpPr/>
        <p:nvPr/>
      </p:nvGrpSpPr>
      <p:grpSpPr>
        <a:xfrm>
          <a:off x="0" y="0"/>
          <a:ext cx="0" cy="0"/>
          <a:chOff x="0" y="0"/>
          <a:chExt cx="0" cy="0"/>
        </a:xfrm>
      </p:grpSpPr>
      <p:pic>
        <p:nvPicPr>
          <p:cNvPr id="304" name="Background" descr="image.png"/>
          <p:cNvPicPr>
            <a:picLocks noChangeAspect="1"/>
          </p:cNvPicPr>
          <p:nvPr/>
        </p:nvPicPr>
        <p:blipFill>
          <a:blip r:embed="rId3"/>
          <a:stretch>
            <a:fillRect/>
          </a:stretch>
        </p:blipFill>
        <p:spPr>
          <a:xfrm>
            <a:off x="0" y="0"/>
            <a:ext cx="9144000" cy="5143500"/>
          </a:xfrm>
          <a:prstGeom prst="rect">
            <a:avLst/>
          </a:prstGeom>
        </p:spPr>
      </p:pic>
      <p:sp>
        <p:nvSpPr>
          <p:cNvPr id="294" name="Google Shape;294;p40"/>
          <p:cNvSpPr txBox="1"/>
          <p:nvPr/>
        </p:nvSpPr>
        <p:spPr>
          <a:xfrm>
            <a:off x="512064" y="146304"/>
            <a:ext cx="8110800" cy="8961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0"/>
              </a:spcAft>
              <a:buNone/>
            </a:pPr>
            <a:r>
              <a:rPr lang="en" sz="2500" b="1">
                <a:solidFill>
                  <a:srgbClr val="6B4A2B"/>
                </a:solidFill>
                <a:latin typeface="Georgia"/>
                <a:ea typeface="Georgia"/>
                <a:cs typeface="Georgia"/>
                <a:sym typeface="Georgia"/>
              </a:rPr>
              <a:t>Role of AI in Stroke Imaging and Netrin-1 Usage</a:t>
            </a:r>
            <a:endParaRPr sz="2500" b="1">
              <a:solidFill>
                <a:srgbClr val="6B4A2B"/>
              </a:solidFill>
              <a:latin typeface="Georgia"/>
              <a:ea typeface="Georgia"/>
              <a:cs typeface="Georgia"/>
              <a:sym typeface="Georgia"/>
            </a:endParaRPr>
          </a:p>
        </p:txBody>
      </p:sp>
      <p:sp>
        <p:nvSpPr>
          <p:cNvPr id="295" name="Google Shape;295;p40"/>
          <p:cNvSpPr txBox="1"/>
          <p:nvPr/>
        </p:nvSpPr>
        <p:spPr>
          <a:xfrm>
            <a:off x="512064" y="932688"/>
            <a:ext cx="8110800" cy="402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800">
              <a:solidFill>
                <a:schemeClr val="dk2"/>
              </a:solidFill>
            </a:endParaRPr>
          </a:p>
        </p:txBody>
      </p:sp>
      <p:sp>
        <p:nvSpPr>
          <p:cNvPr id="296" name="Google Shape;296;p40"/>
          <p:cNvSpPr txBox="1"/>
          <p:nvPr/>
        </p:nvSpPr>
        <p:spPr>
          <a:xfrm>
            <a:off x="612648" y="1618488"/>
            <a:ext cx="3959400" cy="3750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None/>
            </a:pPr>
            <a:r>
              <a:rPr lang="en" sz="1300" b="1">
                <a:solidFill>
                  <a:srgbClr val="3F2E1E"/>
                </a:solidFill>
                <a:latin typeface="Arial"/>
                <a:ea typeface="Arial"/>
                <a:cs typeface="Arial"/>
                <a:sym typeface="Arial"/>
              </a:rPr>
              <a:t>AI Applications</a:t>
            </a:r>
            <a:endParaRPr sz="1300" b="1">
              <a:solidFill>
                <a:srgbClr val="3F2E1E"/>
              </a:solidFill>
              <a:latin typeface="Arial"/>
              <a:ea typeface="Arial"/>
              <a:cs typeface="Arial"/>
              <a:sym typeface="Arial"/>
            </a:endParaRPr>
          </a:p>
        </p:txBody>
      </p:sp>
      <p:sp>
        <p:nvSpPr>
          <p:cNvPr id="297" name="Google Shape;297;p40"/>
          <p:cNvSpPr txBox="1"/>
          <p:nvPr/>
        </p:nvSpPr>
        <p:spPr>
          <a:xfrm>
            <a:off x="612648" y="1920240"/>
            <a:ext cx="3959400" cy="12894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sz="1300">
                <a:solidFill>
                  <a:srgbClr val="3F2E1E"/>
                </a:solidFill>
                <a:latin typeface="Arial"/>
                <a:ea typeface="Arial"/>
                <a:cs typeface="Arial"/>
                <a:sym typeface="Arial"/>
              </a:rPr>
              <a:t>AI technologies assist in detecting ischemic and hemorrhagic strokes, improving imaging analysis speed and accuracy.</a:t>
            </a:r>
            <a:endParaRPr sz="1200">
              <a:solidFill>
                <a:srgbClr val="3F2E1E"/>
              </a:solidFill>
              <a:latin typeface="Arial"/>
              <a:ea typeface="Arial"/>
              <a:cs typeface="Arial"/>
              <a:sym typeface="Arial"/>
            </a:endParaRPr>
          </a:p>
        </p:txBody>
      </p:sp>
      <p:sp>
        <p:nvSpPr>
          <p:cNvPr id="298" name="Google Shape;298;p40"/>
          <p:cNvSpPr txBox="1"/>
          <p:nvPr/>
        </p:nvSpPr>
        <p:spPr>
          <a:xfrm>
            <a:off x="4663440" y="1618488"/>
            <a:ext cx="3959400" cy="3750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None/>
            </a:pPr>
            <a:r>
              <a:rPr lang="en" sz="1300" b="1">
                <a:solidFill>
                  <a:srgbClr val="3F2E1E"/>
                </a:solidFill>
                <a:latin typeface="Arial"/>
                <a:ea typeface="Arial"/>
                <a:cs typeface="Arial"/>
                <a:sym typeface="Arial"/>
              </a:rPr>
              <a:t>Deep Learning</a:t>
            </a:r>
            <a:endParaRPr sz="1300" b="1">
              <a:solidFill>
                <a:srgbClr val="3F2E1E"/>
              </a:solidFill>
              <a:latin typeface="Arial"/>
              <a:ea typeface="Arial"/>
              <a:cs typeface="Arial"/>
              <a:sym typeface="Arial"/>
            </a:endParaRPr>
          </a:p>
        </p:txBody>
      </p:sp>
      <p:sp>
        <p:nvSpPr>
          <p:cNvPr id="299" name="Google Shape;299;p40"/>
          <p:cNvSpPr txBox="1"/>
          <p:nvPr/>
        </p:nvSpPr>
        <p:spPr>
          <a:xfrm>
            <a:off x="4663440" y="1920240"/>
            <a:ext cx="3959400" cy="12894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sz="1300">
                <a:solidFill>
                  <a:srgbClr val="3F2E1E"/>
                </a:solidFill>
                <a:latin typeface="Arial"/>
                <a:ea typeface="Arial"/>
                <a:cs typeface="Arial"/>
                <a:sym typeface="Arial"/>
              </a:rPr>
              <a:t>Convolutional neural networks enhance infarct detection, segmentation, and classification in acute stroke imaging.</a:t>
            </a:r>
            <a:endParaRPr sz="1200">
              <a:solidFill>
                <a:srgbClr val="3F2E1E"/>
              </a:solidFill>
              <a:latin typeface="Arial"/>
              <a:ea typeface="Arial"/>
              <a:cs typeface="Arial"/>
              <a:sym typeface="Arial"/>
            </a:endParaRPr>
          </a:p>
        </p:txBody>
      </p:sp>
      <p:sp>
        <p:nvSpPr>
          <p:cNvPr id="300" name="Google Shape;300;p40"/>
          <p:cNvSpPr txBox="1"/>
          <p:nvPr/>
        </p:nvSpPr>
        <p:spPr>
          <a:xfrm>
            <a:off x="612648" y="3410712"/>
            <a:ext cx="3959400" cy="3750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None/>
            </a:pPr>
            <a:r>
              <a:rPr lang="en" sz="1300" b="1">
                <a:solidFill>
                  <a:srgbClr val="3F2E1E"/>
                </a:solidFill>
                <a:latin typeface="Arial"/>
                <a:ea typeface="Arial"/>
                <a:cs typeface="Arial"/>
                <a:sym typeface="Arial"/>
              </a:rPr>
              <a:t>Netrin-1</a:t>
            </a:r>
            <a:endParaRPr sz="1300" b="1">
              <a:solidFill>
                <a:srgbClr val="3F2E1E"/>
              </a:solidFill>
              <a:latin typeface="Arial"/>
              <a:ea typeface="Arial"/>
              <a:cs typeface="Arial"/>
              <a:sym typeface="Arial"/>
            </a:endParaRPr>
          </a:p>
        </p:txBody>
      </p:sp>
      <p:sp>
        <p:nvSpPr>
          <p:cNvPr id="301" name="Google Shape;301;p40"/>
          <p:cNvSpPr txBox="1"/>
          <p:nvPr/>
        </p:nvSpPr>
        <p:spPr>
          <a:xfrm>
            <a:off x="612648" y="3712464"/>
            <a:ext cx="3959400" cy="12894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sz="1300">
                <a:solidFill>
                  <a:srgbClr val="3F2E1E"/>
                </a:solidFill>
                <a:latin typeface="Arial"/>
                <a:ea typeface="Arial"/>
                <a:cs typeface="Arial"/>
                <a:sym typeface="Arial"/>
              </a:rPr>
              <a:t>Experimental (preclinical) neuroprotective agent that promotes brain tissue repair and neural regeneration post-stroke by regulating angiogenesis, apoptosis, and neuroinflammation.</a:t>
            </a:r>
            <a:endParaRPr sz="1200">
              <a:solidFill>
                <a:srgbClr val="3F2E1E"/>
              </a:solidFill>
              <a:latin typeface="Arial"/>
              <a:ea typeface="Arial"/>
              <a:cs typeface="Arial"/>
              <a:sym typeface="Arial"/>
            </a:endParaRPr>
          </a:p>
        </p:txBody>
      </p:sp>
      <p:sp>
        <p:nvSpPr>
          <p:cNvPr id="302" name="Google Shape;302;p40"/>
          <p:cNvSpPr txBox="1"/>
          <p:nvPr/>
        </p:nvSpPr>
        <p:spPr>
          <a:xfrm>
            <a:off x="4663440" y="3410712"/>
            <a:ext cx="3959400" cy="3750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None/>
            </a:pPr>
            <a:r>
              <a:rPr lang="en" sz="1300" b="1">
                <a:solidFill>
                  <a:srgbClr val="3F2E1E"/>
                </a:solidFill>
                <a:latin typeface="Arial"/>
                <a:ea typeface="Arial"/>
                <a:cs typeface="Arial"/>
                <a:sym typeface="Arial"/>
              </a:rPr>
              <a:t>Decision Support</a:t>
            </a:r>
            <a:endParaRPr sz="1300" b="1">
              <a:solidFill>
                <a:srgbClr val="3F2E1E"/>
              </a:solidFill>
              <a:latin typeface="Arial"/>
              <a:ea typeface="Arial"/>
              <a:cs typeface="Arial"/>
              <a:sym typeface="Arial"/>
            </a:endParaRPr>
          </a:p>
        </p:txBody>
      </p:sp>
      <p:sp>
        <p:nvSpPr>
          <p:cNvPr id="303" name="Google Shape;303;p40"/>
          <p:cNvSpPr txBox="1"/>
          <p:nvPr/>
        </p:nvSpPr>
        <p:spPr>
          <a:xfrm>
            <a:off x="4663440" y="3712464"/>
            <a:ext cx="3959400" cy="12894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sz="1300">
                <a:solidFill>
                  <a:srgbClr val="3F2E1E"/>
                </a:solidFill>
                <a:latin typeface="Arial"/>
                <a:ea typeface="Arial"/>
                <a:cs typeface="Arial"/>
                <a:sym typeface="Arial"/>
              </a:rPr>
              <a:t>AI aids in triage, quantification, and prognostication, helping clinicians make informed decisions quickly.</a:t>
            </a:r>
            <a:endParaRPr sz="1200">
              <a:solidFill>
                <a:srgbClr val="3F2E1E"/>
              </a:solidFill>
              <a:latin typeface="Arial"/>
              <a:ea typeface="Arial"/>
              <a:cs typeface="Arial"/>
              <a:sym typeface="Aria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307"/>
        <p:cNvGrpSpPr/>
        <p:nvPr/>
      </p:nvGrpSpPr>
      <p:grpSpPr>
        <a:xfrm>
          <a:off x="0" y="0"/>
          <a:ext cx="0" cy="0"/>
          <a:chOff x="0" y="0"/>
          <a:chExt cx="0" cy="0"/>
        </a:xfrm>
      </p:grpSpPr>
      <p:pic>
        <p:nvPicPr>
          <p:cNvPr id="310" name="Background" descr="image.png"/>
          <p:cNvPicPr>
            <a:picLocks noChangeAspect="1"/>
          </p:cNvPicPr>
          <p:nvPr/>
        </p:nvPicPr>
        <p:blipFill>
          <a:blip r:embed="rId3"/>
          <a:stretch>
            <a:fillRect/>
          </a:stretch>
        </p:blipFill>
        <p:spPr>
          <a:xfrm>
            <a:off x="0" y="0"/>
            <a:ext cx="9144000" cy="5143500"/>
          </a:xfrm>
          <a:prstGeom prst="rect">
            <a:avLst/>
          </a:prstGeom>
        </p:spPr>
      </p:pic>
      <p:sp>
        <p:nvSpPr>
          <p:cNvPr id="308" name="Google Shape;308;p41"/>
          <p:cNvSpPr txBox="1"/>
          <p:nvPr/>
        </p:nvSpPr>
        <p:spPr>
          <a:xfrm>
            <a:off x="512064" y="146304"/>
            <a:ext cx="8110800" cy="8961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0"/>
              </a:spcAft>
              <a:buNone/>
            </a:pPr>
            <a:r>
              <a:rPr lang="en" sz="2500" b="1">
                <a:solidFill>
                  <a:srgbClr val="6B4A2B"/>
                </a:solidFill>
                <a:latin typeface="Georgia"/>
                <a:ea typeface="Georgia"/>
                <a:cs typeface="Georgia"/>
                <a:sym typeface="Georgia"/>
              </a:rPr>
              <a:t>VR in Rehabilitation and Future Directions</a:t>
            </a:r>
            <a:endParaRPr sz="2500" b="1">
              <a:solidFill>
                <a:srgbClr val="6B4A2B"/>
              </a:solidFill>
              <a:latin typeface="Georgia"/>
              <a:ea typeface="Georgia"/>
              <a:cs typeface="Georgia"/>
              <a:sym typeface="Georgia"/>
            </a:endParaRPr>
          </a:p>
        </p:txBody>
      </p:sp>
      <p:sp>
        <p:nvSpPr>
          <p:cNvPr id="309" name="Google Shape;309;p41"/>
          <p:cNvSpPr txBox="1"/>
          <p:nvPr/>
        </p:nvSpPr>
        <p:spPr>
          <a:xfrm>
            <a:off x="512064" y="1078992"/>
            <a:ext cx="8110800" cy="35754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None/>
            </a:pPr>
            <a:r>
              <a:rPr lang="en" sz="1300">
                <a:solidFill>
                  <a:srgbClr val="3F2E1E"/>
                </a:solidFill>
                <a:latin typeface="Arial"/>
                <a:ea typeface="Arial"/>
                <a:cs typeface="Arial"/>
                <a:sym typeface="Arial"/>
              </a:rPr>
              <a:t>1. Virtual Reality (VR)</a:t>
            </a:r>
            <a:endParaRPr sz="1300">
              <a:solidFill>
                <a:srgbClr val="3F2E1E"/>
              </a:solidFill>
              <a:latin typeface="Arial"/>
              <a:ea typeface="Arial"/>
              <a:cs typeface="Arial"/>
              <a:sym typeface="Arial"/>
            </a:endParaRPr>
          </a:p>
          <a:p>
            <a:pPr marL="0" lvl="0" indent="0" algn="l" rtl="0">
              <a:lnSpc>
                <a:spcPct val="100000"/>
              </a:lnSpc>
              <a:spcBef>
                <a:spcPts val="0"/>
              </a:spcBef>
              <a:spcAft>
                <a:spcPts val="0"/>
              </a:spcAft>
              <a:buNone/>
            </a:pPr>
            <a:r>
              <a:rPr lang="en" sz="1300">
                <a:solidFill>
                  <a:srgbClr val="3F2E1E"/>
                </a:solidFill>
                <a:latin typeface="Arial"/>
                <a:ea typeface="Arial"/>
                <a:cs typeface="Arial"/>
                <a:sym typeface="Arial"/>
              </a:rPr>
              <a:t>Utilized in rehabilitation to create engaging therapy sessions that improve motor function and cognitive skills through immersive environments.</a:t>
            </a:r>
            <a:endParaRPr sz="1300">
              <a:solidFill>
                <a:srgbClr val="3F2E1E"/>
              </a:solidFill>
              <a:latin typeface="Arial"/>
              <a:ea typeface="Arial"/>
              <a:cs typeface="Arial"/>
              <a:sym typeface="Arial"/>
            </a:endParaRPr>
          </a:p>
          <a:p>
            <a:pPr marL="0" lvl="0" indent="0" algn="l" rtl="0">
              <a:lnSpc>
                <a:spcPct val="100000"/>
              </a:lnSpc>
              <a:spcBef>
                <a:spcPts val="0"/>
              </a:spcBef>
              <a:spcAft>
                <a:spcPts val="0"/>
              </a:spcAft>
              <a:buNone/>
            </a:pPr>
            <a:endParaRPr sz="1300">
              <a:solidFill>
                <a:srgbClr val="3F2E1E"/>
              </a:solidFill>
              <a:latin typeface="Arial"/>
              <a:ea typeface="Arial"/>
              <a:cs typeface="Arial"/>
              <a:sym typeface="Arial"/>
            </a:endParaRPr>
          </a:p>
          <a:p>
            <a:pPr marL="0" lvl="0" indent="0" algn="l" rtl="0">
              <a:lnSpc>
                <a:spcPct val="100000"/>
              </a:lnSpc>
              <a:spcBef>
                <a:spcPts val="0"/>
              </a:spcBef>
              <a:spcAft>
                <a:spcPts val="0"/>
              </a:spcAft>
              <a:buNone/>
            </a:pPr>
            <a:r>
              <a:rPr lang="en" sz="1300">
                <a:solidFill>
                  <a:srgbClr val="3F2E1E"/>
                </a:solidFill>
                <a:latin typeface="Arial"/>
                <a:ea typeface="Arial"/>
                <a:cs typeface="Arial"/>
                <a:sym typeface="Arial"/>
              </a:rPr>
              <a:t>2. Personalized Rehabilitation</a:t>
            </a:r>
            <a:endParaRPr sz="1300">
              <a:solidFill>
                <a:srgbClr val="3F2E1E"/>
              </a:solidFill>
              <a:latin typeface="Arial"/>
              <a:ea typeface="Arial"/>
              <a:cs typeface="Arial"/>
              <a:sym typeface="Arial"/>
            </a:endParaRPr>
          </a:p>
          <a:p>
            <a:pPr marL="0" lvl="0" indent="0" algn="l" rtl="0">
              <a:lnSpc>
                <a:spcPct val="100000"/>
              </a:lnSpc>
              <a:spcBef>
                <a:spcPts val="0"/>
              </a:spcBef>
              <a:spcAft>
                <a:spcPts val="0"/>
              </a:spcAft>
              <a:buNone/>
            </a:pPr>
            <a:r>
              <a:rPr lang="en" sz="1300">
                <a:solidFill>
                  <a:srgbClr val="3F2E1E"/>
                </a:solidFill>
                <a:latin typeface="Arial"/>
                <a:ea typeface="Arial"/>
                <a:cs typeface="Arial"/>
                <a:sym typeface="Arial"/>
              </a:rPr>
              <a:t>VR programs can be tailored to individual needs, enhancing motivation and adherence to therapy.</a:t>
            </a:r>
            <a:endParaRPr sz="1300">
              <a:solidFill>
                <a:srgbClr val="3F2E1E"/>
              </a:solidFill>
              <a:latin typeface="Arial"/>
              <a:ea typeface="Arial"/>
              <a:cs typeface="Arial"/>
              <a:sym typeface="Arial"/>
            </a:endParaRPr>
          </a:p>
          <a:p>
            <a:pPr marL="0" lvl="0" indent="0" algn="l" rtl="0">
              <a:lnSpc>
                <a:spcPct val="100000"/>
              </a:lnSpc>
              <a:spcBef>
                <a:spcPts val="0"/>
              </a:spcBef>
              <a:spcAft>
                <a:spcPts val="0"/>
              </a:spcAft>
              <a:buNone/>
            </a:pPr>
            <a:endParaRPr sz="1300">
              <a:solidFill>
                <a:srgbClr val="3F2E1E"/>
              </a:solidFill>
              <a:latin typeface="Arial"/>
              <a:ea typeface="Arial"/>
              <a:cs typeface="Arial"/>
              <a:sym typeface="Arial"/>
            </a:endParaRPr>
          </a:p>
          <a:p>
            <a:pPr marL="0" lvl="0" indent="0" algn="l" rtl="0">
              <a:lnSpc>
                <a:spcPct val="100000"/>
              </a:lnSpc>
              <a:spcBef>
                <a:spcPts val="0"/>
              </a:spcBef>
              <a:spcAft>
                <a:spcPts val="0"/>
              </a:spcAft>
              <a:buNone/>
            </a:pPr>
            <a:r>
              <a:rPr lang="en" sz="1300">
                <a:solidFill>
                  <a:srgbClr val="3F2E1E"/>
                </a:solidFill>
                <a:latin typeface="Arial"/>
                <a:ea typeface="Arial"/>
                <a:cs typeface="Arial"/>
                <a:sym typeface="Arial"/>
              </a:rPr>
              <a:t>3. Regulatory Frameworks</a:t>
            </a:r>
            <a:endParaRPr sz="1300">
              <a:solidFill>
                <a:srgbClr val="3F2E1E"/>
              </a:solidFill>
              <a:latin typeface="Arial"/>
              <a:ea typeface="Arial"/>
              <a:cs typeface="Arial"/>
              <a:sym typeface="Arial"/>
            </a:endParaRPr>
          </a:p>
          <a:p>
            <a:pPr marL="0" lvl="0" indent="0" algn="l" rtl="0">
              <a:lnSpc>
                <a:spcPct val="100000"/>
              </a:lnSpc>
              <a:spcBef>
                <a:spcPts val="0"/>
              </a:spcBef>
              <a:spcAft>
                <a:spcPts val="0"/>
              </a:spcAft>
              <a:buNone/>
            </a:pPr>
            <a:r>
              <a:rPr lang="en" sz="1300">
                <a:solidFill>
                  <a:srgbClr val="3F2E1E"/>
                </a:solidFill>
                <a:latin typeface="Arial"/>
                <a:ea typeface="Arial"/>
                <a:cs typeface="Arial"/>
                <a:sym typeface="Arial"/>
              </a:rPr>
              <a:t>Need for clear guidelines to ensure safe AI and VR integration into clinical practice.</a:t>
            </a:r>
            <a:endParaRPr sz="1300">
              <a:solidFill>
                <a:srgbClr val="3F2E1E"/>
              </a:solidFill>
              <a:latin typeface="Arial"/>
              <a:ea typeface="Arial"/>
              <a:cs typeface="Arial"/>
              <a:sym typeface="Arial"/>
            </a:endParaRPr>
          </a:p>
          <a:p>
            <a:pPr marL="0" lvl="0" indent="0" algn="l" rtl="0">
              <a:lnSpc>
                <a:spcPct val="100000"/>
              </a:lnSpc>
              <a:spcBef>
                <a:spcPts val="0"/>
              </a:spcBef>
              <a:spcAft>
                <a:spcPts val="0"/>
              </a:spcAft>
              <a:buNone/>
            </a:pPr>
            <a:endParaRPr sz="1300">
              <a:solidFill>
                <a:srgbClr val="3F2E1E"/>
              </a:solidFill>
              <a:latin typeface="Arial"/>
              <a:ea typeface="Arial"/>
              <a:cs typeface="Arial"/>
              <a:sym typeface="Arial"/>
            </a:endParaRPr>
          </a:p>
          <a:p>
            <a:pPr marL="0" lvl="0" indent="0" algn="l" rtl="0">
              <a:lnSpc>
                <a:spcPct val="100000"/>
              </a:lnSpc>
              <a:spcBef>
                <a:spcPts val="0"/>
              </a:spcBef>
              <a:spcAft>
                <a:spcPts val="0"/>
              </a:spcAft>
              <a:buNone/>
            </a:pPr>
            <a:r>
              <a:rPr lang="en" sz="1300">
                <a:solidFill>
                  <a:srgbClr val="3F2E1E"/>
                </a:solidFill>
                <a:latin typeface="Arial"/>
                <a:ea typeface="Arial"/>
                <a:cs typeface="Arial"/>
                <a:sym typeface="Arial"/>
              </a:rPr>
              <a:t>4. Bias and Generalizability</a:t>
            </a:r>
            <a:endParaRPr sz="1300">
              <a:solidFill>
                <a:srgbClr val="3F2E1E"/>
              </a:solidFill>
              <a:latin typeface="Arial"/>
              <a:ea typeface="Arial"/>
              <a:cs typeface="Arial"/>
              <a:sym typeface="Arial"/>
            </a:endParaRPr>
          </a:p>
          <a:p>
            <a:pPr marL="0" lvl="0" indent="0" algn="l" rtl="0">
              <a:lnSpc>
                <a:spcPct val="100000"/>
              </a:lnSpc>
              <a:spcBef>
                <a:spcPts val="0"/>
              </a:spcBef>
              <a:spcAft>
                <a:spcPts val="0"/>
              </a:spcAft>
              <a:buNone/>
            </a:pPr>
            <a:r>
              <a:rPr lang="en" sz="1300">
                <a:solidFill>
                  <a:srgbClr val="3F2E1E"/>
                </a:solidFill>
                <a:latin typeface="Arial"/>
                <a:ea typeface="Arial"/>
                <a:cs typeface="Arial"/>
                <a:sym typeface="Arial"/>
              </a:rPr>
              <a:t>Addressing algorithmic bias and ensuring AI systems are applicable across diverse populations.</a:t>
            </a:r>
            <a:endParaRPr sz="1300">
              <a:solidFill>
                <a:srgbClr val="3F2E1E"/>
              </a:solidFill>
              <a:latin typeface="Arial"/>
              <a:ea typeface="Arial"/>
              <a:cs typeface="Arial"/>
              <a:sym typeface="Arial"/>
            </a:endParaRPr>
          </a:p>
          <a:p>
            <a:pPr marL="0" lvl="0" indent="0" algn="l" rtl="0">
              <a:lnSpc>
                <a:spcPct val="100000"/>
              </a:lnSpc>
              <a:spcBef>
                <a:spcPts val="0"/>
              </a:spcBef>
              <a:spcAft>
                <a:spcPts val="0"/>
              </a:spcAft>
              <a:buNone/>
            </a:pPr>
            <a:endParaRPr sz="1300">
              <a:solidFill>
                <a:srgbClr val="3F2E1E"/>
              </a:solidFill>
              <a:latin typeface="Arial"/>
              <a:ea typeface="Arial"/>
              <a:cs typeface="Arial"/>
              <a:sym typeface="Arial"/>
            </a:endParaRPr>
          </a:p>
          <a:p>
            <a:pPr marL="0" lvl="0" indent="0" algn="l" rtl="0">
              <a:lnSpc>
                <a:spcPct val="100000"/>
              </a:lnSpc>
              <a:spcBef>
                <a:spcPts val="0"/>
              </a:spcBef>
              <a:spcAft>
                <a:spcPts val="0"/>
              </a:spcAft>
              <a:buNone/>
            </a:pPr>
            <a:r>
              <a:rPr lang="en" sz="1300">
                <a:solidFill>
                  <a:srgbClr val="3F2E1E"/>
                </a:solidFill>
                <a:latin typeface="Arial"/>
                <a:ea typeface="Arial"/>
                <a:cs typeface="Arial"/>
                <a:sym typeface="Arial"/>
              </a:rPr>
              <a:t>5. Research Priorities</a:t>
            </a:r>
            <a:endParaRPr sz="1300">
              <a:solidFill>
                <a:srgbClr val="3F2E1E"/>
              </a:solidFill>
              <a:latin typeface="Arial"/>
              <a:ea typeface="Arial"/>
              <a:cs typeface="Arial"/>
              <a:sym typeface="Arial"/>
            </a:endParaRPr>
          </a:p>
          <a:p>
            <a:pPr marL="0" lvl="0" indent="0" algn="l" rtl="0">
              <a:lnSpc>
                <a:spcPct val="100000"/>
              </a:lnSpc>
              <a:spcBef>
                <a:spcPts val="0"/>
              </a:spcBef>
              <a:spcAft>
                <a:spcPts val="0"/>
              </a:spcAft>
              <a:buNone/>
            </a:pPr>
            <a:r>
              <a:rPr lang="en" sz="1300">
                <a:solidFill>
                  <a:srgbClr val="3F2E1E"/>
                </a:solidFill>
                <a:latin typeface="Arial"/>
                <a:ea typeface="Arial"/>
                <a:cs typeface="Arial"/>
                <a:sym typeface="Arial"/>
              </a:rPr>
              <a:t>Focus on prospective clinical trials to validate AI tools and VR in stroke management and ensure their effectiveness and reliability.</a:t>
            </a:r>
            <a:endParaRPr sz="1300">
              <a:solidFill>
                <a:srgbClr val="3F2E1E"/>
              </a:solidFill>
              <a:latin typeface="Arial"/>
              <a:ea typeface="Arial"/>
              <a:cs typeface="Arial"/>
              <a:sym typeface="Aria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313"/>
        <p:cNvGrpSpPr/>
        <p:nvPr/>
      </p:nvGrpSpPr>
      <p:grpSpPr>
        <a:xfrm>
          <a:off x="0" y="0"/>
          <a:ext cx="0" cy="0"/>
          <a:chOff x="0" y="0"/>
          <a:chExt cx="0" cy="0"/>
        </a:xfrm>
      </p:grpSpPr>
      <p:pic>
        <p:nvPicPr>
          <p:cNvPr id="322" name="Background" descr="image.png"/>
          <p:cNvPicPr>
            <a:picLocks noChangeAspect="1"/>
          </p:cNvPicPr>
          <p:nvPr/>
        </p:nvPicPr>
        <p:blipFill>
          <a:blip r:embed="rId3"/>
          <a:stretch>
            <a:fillRect/>
          </a:stretch>
        </p:blipFill>
        <p:spPr>
          <a:xfrm>
            <a:off x="0" y="0"/>
            <a:ext cx="9144000" cy="5143500"/>
          </a:xfrm>
          <a:prstGeom prst="rect">
            <a:avLst/>
          </a:prstGeom>
        </p:spPr>
      </p:pic>
      <p:sp>
        <p:nvSpPr>
          <p:cNvPr id="314" name="Google Shape;314;p42"/>
          <p:cNvSpPr txBox="1"/>
          <p:nvPr/>
        </p:nvSpPr>
        <p:spPr>
          <a:xfrm>
            <a:off x="512064" y="146304"/>
            <a:ext cx="8110800" cy="8961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0"/>
              </a:spcAft>
              <a:buNone/>
            </a:pPr>
            <a:r>
              <a:rPr lang="en" sz="2500" b="1">
                <a:solidFill>
                  <a:srgbClr val="6B4A2B"/>
                </a:solidFill>
                <a:latin typeface="Georgia"/>
                <a:ea typeface="Georgia"/>
                <a:cs typeface="Georgia"/>
                <a:sym typeface="Georgia"/>
              </a:rPr>
              <a:t>SEHA Virtual Hospital [Tele-Stroke] in KSA</a:t>
            </a:r>
            <a:endParaRPr sz="2500" b="1">
              <a:solidFill>
                <a:srgbClr val="6B4A2B"/>
              </a:solidFill>
              <a:latin typeface="Georgia"/>
              <a:ea typeface="Georgia"/>
              <a:cs typeface="Georgia"/>
              <a:sym typeface="Georgia"/>
            </a:endParaRPr>
          </a:p>
        </p:txBody>
      </p:sp>
      <p:sp>
        <p:nvSpPr>
          <p:cNvPr id="315" name="Google Shape;315;p42"/>
          <p:cNvSpPr txBox="1"/>
          <p:nvPr/>
        </p:nvSpPr>
        <p:spPr>
          <a:xfrm>
            <a:off x="512064" y="932688"/>
            <a:ext cx="8110800" cy="402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800">
              <a:solidFill>
                <a:schemeClr val="dk2"/>
              </a:solidFill>
            </a:endParaRPr>
          </a:p>
        </p:txBody>
      </p:sp>
      <p:sp>
        <p:nvSpPr>
          <p:cNvPr id="316" name="Google Shape;316;p42"/>
          <p:cNvSpPr txBox="1"/>
          <p:nvPr/>
        </p:nvSpPr>
        <p:spPr>
          <a:xfrm>
            <a:off x="512064" y="1618488"/>
            <a:ext cx="8110800" cy="3750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None/>
            </a:pPr>
            <a:r>
              <a:rPr lang="en" sz="1300" b="1">
                <a:solidFill>
                  <a:srgbClr val="3F2E1E"/>
                </a:solidFill>
                <a:latin typeface="Arial"/>
                <a:ea typeface="Arial"/>
                <a:cs typeface="Arial"/>
                <a:sym typeface="Arial"/>
              </a:rPr>
              <a:t>Contact Information</a:t>
            </a:r>
            <a:endParaRPr sz="1300" b="1">
              <a:solidFill>
                <a:srgbClr val="3F2E1E"/>
              </a:solidFill>
              <a:latin typeface="Arial"/>
              <a:ea typeface="Arial"/>
              <a:cs typeface="Arial"/>
              <a:sym typeface="Arial"/>
            </a:endParaRPr>
          </a:p>
        </p:txBody>
      </p:sp>
      <p:sp>
        <p:nvSpPr>
          <p:cNvPr id="317" name="Google Shape;317;p42"/>
          <p:cNvSpPr txBox="1"/>
          <p:nvPr/>
        </p:nvSpPr>
        <p:spPr>
          <a:xfrm>
            <a:off x="512064" y="1883664"/>
            <a:ext cx="8110800" cy="740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sz="1300">
                <a:solidFill>
                  <a:srgbClr val="3F2E1E"/>
                </a:solidFill>
                <a:latin typeface="Arial"/>
                <a:ea typeface="Arial"/>
                <a:cs typeface="Arial"/>
                <a:sym typeface="Arial"/>
              </a:rPr>
              <a:t>Phone number: +966 53 903 8345</a:t>
            </a:r>
            <a:endParaRPr sz="1200">
              <a:solidFill>
                <a:srgbClr val="3F2E1E"/>
              </a:solidFill>
              <a:latin typeface="Arial"/>
              <a:ea typeface="Arial"/>
              <a:cs typeface="Arial"/>
              <a:sym typeface="Arial"/>
            </a:endParaRPr>
          </a:p>
        </p:txBody>
      </p:sp>
      <p:sp>
        <p:nvSpPr>
          <p:cNvPr id="318" name="Google Shape;318;p42"/>
          <p:cNvSpPr txBox="1"/>
          <p:nvPr/>
        </p:nvSpPr>
        <p:spPr>
          <a:xfrm>
            <a:off x="512064" y="2743200"/>
            <a:ext cx="8110800" cy="3750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None/>
            </a:pPr>
            <a:r>
              <a:rPr lang="en" sz="1300" b="1">
                <a:solidFill>
                  <a:srgbClr val="3F2E1E"/>
                </a:solidFill>
                <a:latin typeface="Arial"/>
                <a:ea typeface="Arial"/>
                <a:cs typeface="Arial"/>
                <a:sym typeface="Arial"/>
              </a:rPr>
              <a:t>Before Calling</a:t>
            </a:r>
            <a:endParaRPr sz="1300" b="1">
              <a:solidFill>
                <a:srgbClr val="3F2E1E"/>
              </a:solidFill>
              <a:latin typeface="Arial"/>
              <a:ea typeface="Arial"/>
              <a:cs typeface="Arial"/>
              <a:sym typeface="Arial"/>
            </a:endParaRPr>
          </a:p>
        </p:txBody>
      </p:sp>
      <p:sp>
        <p:nvSpPr>
          <p:cNvPr id="319" name="Google Shape;319;p42"/>
          <p:cNvSpPr txBox="1"/>
          <p:nvPr/>
        </p:nvSpPr>
        <p:spPr>
          <a:xfrm>
            <a:off x="512064" y="2999232"/>
            <a:ext cx="8110800" cy="740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sz="1300">
                <a:solidFill>
                  <a:srgbClr val="3F2E1E"/>
                </a:solidFill>
                <a:latin typeface="Arial"/>
                <a:ea typeface="Arial"/>
                <a:cs typeface="Arial"/>
                <a:sym typeface="Arial"/>
              </a:rPr>
              <a:t>- Ensure patient stability.</a:t>
            </a:r>
            <a:endParaRPr sz="1200">
              <a:solidFill>
                <a:srgbClr val="3F2E1E"/>
              </a:solidFill>
              <a:latin typeface="Arial"/>
              <a:ea typeface="Arial"/>
              <a:cs typeface="Arial"/>
              <a:sym typeface="Arial"/>
            </a:endParaRPr>
          </a:p>
          <a:p>
            <a:pPr marL="0" lvl="0" indent="0" algn="l" rtl="0">
              <a:lnSpc>
                <a:spcPct val="100000"/>
              </a:lnSpc>
              <a:spcBef>
                <a:spcPts val="0"/>
              </a:spcBef>
              <a:spcAft>
                <a:spcPts val="0"/>
              </a:spcAft>
              <a:buNone/>
            </a:pPr>
            <a:r>
              <a:rPr lang="en" sz="1300">
                <a:solidFill>
                  <a:srgbClr val="3F2E1E"/>
                </a:solidFill>
                <a:latin typeface="Arial"/>
                <a:ea typeface="Arial"/>
                <a:cs typeface="Arial"/>
                <a:sym typeface="Arial"/>
              </a:rPr>
              <a:t>- Make sure CT and CTA are conducted.</a:t>
            </a:r>
            <a:endParaRPr sz="1200">
              <a:solidFill>
                <a:srgbClr val="3F2E1E"/>
              </a:solidFill>
              <a:latin typeface="Arial"/>
              <a:ea typeface="Arial"/>
              <a:cs typeface="Arial"/>
              <a:sym typeface="Arial"/>
            </a:endParaRPr>
          </a:p>
          <a:p>
            <a:pPr marL="0" lvl="0" indent="0" algn="l" rtl="0">
              <a:lnSpc>
                <a:spcPct val="100000"/>
              </a:lnSpc>
              <a:spcBef>
                <a:spcPts val="0"/>
              </a:spcBef>
              <a:spcAft>
                <a:spcPts val="0"/>
              </a:spcAft>
              <a:buNone/>
            </a:pPr>
            <a:r>
              <a:rPr lang="en" sz="1300">
                <a:solidFill>
                  <a:srgbClr val="3F2E1E"/>
                </a:solidFill>
                <a:latin typeface="Arial"/>
                <a:ea typeface="Arial"/>
                <a:cs typeface="Arial"/>
                <a:sym typeface="Arial"/>
              </a:rPr>
              <a:t>- Calculate NIH score promptly.</a:t>
            </a:r>
            <a:endParaRPr sz="1200">
              <a:solidFill>
                <a:srgbClr val="3F2E1E"/>
              </a:solidFill>
              <a:latin typeface="Arial"/>
              <a:ea typeface="Arial"/>
              <a:cs typeface="Arial"/>
              <a:sym typeface="Arial"/>
            </a:endParaRPr>
          </a:p>
        </p:txBody>
      </p:sp>
      <p:sp>
        <p:nvSpPr>
          <p:cNvPr id="320" name="Google Shape;320;p42"/>
          <p:cNvSpPr txBox="1"/>
          <p:nvPr/>
        </p:nvSpPr>
        <p:spPr>
          <a:xfrm>
            <a:off x="512064" y="3867912"/>
            <a:ext cx="8110800" cy="3750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None/>
            </a:pPr>
            <a:r>
              <a:rPr lang="en" sz="1300" b="1">
                <a:solidFill>
                  <a:srgbClr val="3F2E1E"/>
                </a:solidFill>
                <a:latin typeface="Arial"/>
                <a:ea typeface="Arial"/>
                <a:cs typeface="Arial"/>
                <a:sym typeface="Arial"/>
              </a:rPr>
              <a:t>Resources</a:t>
            </a:r>
            <a:endParaRPr sz="1300" b="1">
              <a:solidFill>
                <a:srgbClr val="3F2E1E"/>
              </a:solidFill>
              <a:latin typeface="Arial"/>
              <a:ea typeface="Arial"/>
              <a:cs typeface="Arial"/>
              <a:sym typeface="Arial"/>
            </a:endParaRPr>
          </a:p>
        </p:txBody>
      </p:sp>
      <p:sp>
        <p:nvSpPr>
          <p:cNvPr id="321" name="Google Shape;321;p42"/>
          <p:cNvSpPr txBox="1"/>
          <p:nvPr/>
        </p:nvSpPr>
        <p:spPr>
          <a:xfrm>
            <a:off x="512064" y="4123944"/>
            <a:ext cx="8110800" cy="740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sz="1300">
                <a:solidFill>
                  <a:srgbClr val="3F2E1E"/>
                </a:solidFill>
                <a:latin typeface="Arial"/>
                <a:ea typeface="Arial"/>
                <a:cs typeface="Arial"/>
                <a:sym typeface="Arial"/>
              </a:rPr>
              <a:t>Different guidelines and studies for reference, including AHA Journals, American Stroke Association, National Clinical Guidelines for Stroke, and others.</a:t>
            </a:r>
            <a:endParaRPr sz="1200">
              <a:solidFill>
                <a:srgbClr val="3F2E1E"/>
              </a:solidFill>
              <a:latin typeface="Arial"/>
              <a:ea typeface="Arial"/>
              <a:cs typeface="Arial"/>
              <a:sym typeface="Arial"/>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325"/>
        <p:cNvGrpSpPr/>
        <p:nvPr/>
      </p:nvGrpSpPr>
      <p:grpSpPr>
        <a:xfrm>
          <a:off x="0" y="0"/>
          <a:ext cx="0" cy="0"/>
          <a:chOff x="0" y="0"/>
          <a:chExt cx="0" cy="0"/>
        </a:xfrm>
      </p:grpSpPr>
      <p:pic>
        <p:nvPicPr>
          <p:cNvPr id="328" name="Background" descr="image.jpg"/>
          <p:cNvPicPr>
            <a:picLocks noChangeAspect="1"/>
          </p:cNvPicPr>
          <p:nvPr/>
        </p:nvPicPr>
        <p:blipFill>
          <a:blip r:embed="rId3"/>
          <a:stretch>
            <a:fillRect/>
          </a:stretch>
        </p:blipFill>
        <p:spPr>
          <a:xfrm>
            <a:off x="0" y="0"/>
            <a:ext cx="9144000" cy="5143500"/>
          </a:xfrm>
          <a:prstGeom prst="rect">
            <a:avLst/>
          </a:prstGeom>
        </p:spPr>
      </p:pic>
      <p:sp>
        <p:nvSpPr>
          <p:cNvPr id="326" name="Google Shape;326;p43"/>
          <p:cNvSpPr txBox="1"/>
          <p:nvPr/>
        </p:nvSpPr>
        <p:spPr>
          <a:xfrm>
            <a:off x="2075688" y="658368"/>
            <a:ext cx="4992600" cy="2779800"/>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None/>
            </a:pPr>
            <a:r>
              <a:rPr lang="en" sz="3300" b="1">
                <a:solidFill>
                  <a:srgbClr val="6B4A2B"/>
                </a:solidFill>
                <a:latin typeface="Georgia"/>
                <a:ea typeface="Georgia"/>
                <a:cs typeface="Georgia"/>
                <a:sym typeface="Georgia"/>
              </a:rPr>
              <a:t>The Critical Role of Time in Stroke Treatment</a:t>
            </a:r>
            <a:endParaRPr sz="3300" b="1">
              <a:solidFill>
                <a:srgbClr val="6B4A2B"/>
              </a:solidFill>
              <a:latin typeface="Georgia"/>
              <a:ea typeface="Georgia"/>
              <a:cs typeface="Georgia"/>
              <a:sym typeface="Georgia"/>
            </a:endParaRPr>
          </a:p>
        </p:txBody>
      </p:sp>
      <p:sp>
        <p:nvSpPr>
          <p:cNvPr id="327" name="Google Shape;327;p43"/>
          <p:cNvSpPr txBox="1"/>
          <p:nvPr/>
        </p:nvSpPr>
        <p:spPr>
          <a:xfrm>
            <a:off x="2075688" y="3447288"/>
            <a:ext cx="4992600" cy="1033200"/>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None/>
            </a:pPr>
            <a:r>
              <a:rPr lang="en">
                <a:solidFill>
                  <a:srgbClr val="3F2E1E"/>
                </a:solidFill>
                <a:latin typeface="Arial"/>
                <a:ea typeface="Arial"/>
                <a:cs typeface="Arial"/>
                <a:sym typeface="Arial"/>
              </a:rPr>
              <a:t>Acting swiftly can save lives and reduce disabilities</a:t>
            </a:r>
            <a:endParaRPr>
              <a:solidFill>
                <a:srgbClr val="3F2E1E"/>
              </a:solidFill>
              <a:latin typeface="Arial"/>
              <a:ea typeface="Arial"/>
              <a:cs typeface="Arial"/>
              <a:sym typeface="Aria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331"/>
        <p:cNvGrpSpPr/>
        <p:nvPr/>
      </p:nvGrpSpPr>
      <p:grpSpPr>
        <a:xfrm>
          <a:off x="0" y="0"/>
          <a:ext cx="0" cy="0"/>
          <a:chOff x="0" y="0"/>
          <a:chExt cx="0" cy="0"/>
        </a:xfrm>
      </p:grpSpPr>
      <p:pic>
        <p:nvPicPr>
          <p:cNvPr id="334" name="Background" descr="image.png"/>
          <p:cNvPicPr>
            <a:picLocks noChangeAspect="1"/>
          </p:cNvPicPr>
          <p:nvPr/>
        </p:nvPicPr>
        <p:blipFill>
          <a:blip r:embed="rId3"/>
          <a:stretch>
            <a:fillRect/>
          </a:stretch>
        </p:blipFill>
        <p:spPr>
          <a:xfrm>
            <a:off x="0" y="0"/>
            <a:ext cx="9144000" cy="5143500"/>
          </a:xfrm>
          <a:prstGeom prst="rect">
            <a:avLst/>
          </a:prstGeom>
        </p:spPr>
      </p:pic>
      <p:sp>
        <p:nvSpPr>
          <p:cNvPr id="332" name="Google Shape;332;p44"/>
          <p:cNvSpPr txBox="1"/>
          <p:nvPr/>
        </p:nvSpPr>
        <p:spPr>
          <a:xfrm>
            <a:off x="512064" y="146304"/>
            <a:ext cx="8110800" cy="8961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0"/>
              </a:spcAft>
              <a:buNone/>
            </a:pPr>
            <a:r>
              <a:rPr lang="en" sz="2500" b="1">
                <a:solidFill>
                  <a:srgbClr val="6B4A2B"/>
                </a:solidFill>
                <a:latin typeface="Georgia"/>
                <a:ea typeface="Georgia"/>
                <a:cs typeface="Georgia"/>
                <a:sym typeface="Georgia"/>
              </a:rPr>
              <a:t>References</a:t>
            </a:r>
            <a:endParaRPr sz="2500" b="1">
              <a:solidFill>
                <a:srgbClr val="6B4A2B"/>
              </a:solidFill>
              <a:latin typeface="Georgia"/>
              <a:ea typeface="Georgia"/>
              <a:cs typeface="Georgia"/>
              <a:sym typeface="Georgia"/>
            </a:endParaRPr>
          </a:p>
        </p:txBody>
      </p:sp>
      <p:sp>
        <p:nvSpPr>
          <p:cNvPr id="333" name="Google Shape;333;p44"/>
          <p:cNvSpPr txBox="1"/>
          <p:nvPr/>
        </p:nvSpPr>
        <p:spPr>
          <a:xfrm>
            <a:off x="512064" y="1050000"/>
            <a:ext cx="8110800" cy="39000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400"/>
              </a:spcAft>
              <a:buNone/>
            </a:pPr>
            <a:r>
              <a:rPr sz="900" b="1">
                <a:solidFill>
                  <a:srgbClr val="2E2115"/>
                </a:solidFill>
                <a:latin typeface="Arial"/>
                <a:ea typeface="Arial"/>
                <a:cs typeface="Arial"/>
              </a:rPr>
              <a:t>1.  </a:t>
            </a:r>
            <a:r>
              <a:rPr sz="900" b="0">
                <a:solidFill>
                  <a:srgbClr val="2B2116"/>
                </a:solidFill>
                <a:latin typeface="Arial"/>
                <a:ea typeface="Arial"/>
                <a:cs typeface="Arial"/>
              </a:rPr>
              <a:t>Prabhakaran S, et al. 2026 Guideline for the Early Management of Patients With Acute Ischemic Stroke (AHA/ASA). Stroke 2026. doi:10.1161/STR.0000000000000513</a:t>
            </a:r>
            <a:endParaRPr sz="1300">
              <a:solidFill>
                <a:srgbClr val="3F2E1E"/>
              </a:solidFill>
              <a:latin typeface="Arial"/>
              <a:ea typeface="Arial"/>
              <a:cs typeface="Arial"/>
              <a:sym typeface="Arial"/>
            </a:endParaRPr>
          </a:p>
          <a:p>
            <a:pPr>
              <a:spcAft>
                <a:spcPts val="400"/>
              </a:spcAft>
            </a:pPr>
            <a:r>
              <a:rPr sz="900" b="1">
                <a:solidFill>
                  <a:srgbClr val="2E2115"/>
                </a:solidFill>
                <a:latin typeface="Arial"/>
                <a:ea typeface="Arial"/>
                <a:cs typeface="Arial"/>
              </a:rPr>
              <a:t>2.  </a:t>
            </a:r>
            <a:r>
              <a:rPr sz="900" b="0">
                <a:solidFill>
                  <a:srgbClr val="2B2116"/>
                </a:solidFill>
                <a:latin typeface="Arial"/>
                <a:ea typeface="Arial"/>
                <a:cs typeface="Arial"/>
              </a:rPr>
              <a:t>Berge E, et al. ESO guidelines on intravenous thrombolysis for acute ischaemic stroke. Eur Stroke J 2021;6:I–LXII</a:t>
            </a:r>
          </a:p>
          <a:p>
            <a:pPr>
              <a:spcAft>
                <a:spcPts val="400"/>
              </a:spcAft>
            </a:pPr>
            <a:r>
              <a:rPr sz="900" b="1">
                <a:solidFill>
                  <a:srgbClr val="2E2115"/>
                </a:solidFill>
                <a:latin typeface="Arial"/>
                <a:ea typeface="Arial"/>
                <a:cs typeface="Arial"/>
              </a:rPr>
              <a:t>3.  </a:t>
            </a:r>
            <a:r>
              <a:rPr sz="900" b="0">
                <a:solidFill>
                  <a:srgbClr val="2B2116"/>
                </a:solidFill>
                <a:latin typeface="Arial"/>
                <a:ea typeface="Arial"/>
                <a:cs typeface="Arial"/>
              </a:rPr>
              <a:t>Alamowitch S, et al. ESO expedited recommendation on tenecteplase for acute ischaemic stroke. Eur Stroke J 2023;8:8–54</a:t>
            </a:r>
          </a:p>
          <a:p>
            <a:pPr>
              <a:spcAft>
                <a:spcPts val="400"/>
              </a:spcAft>
            </a:pPr>
            <a:r>
              <a:rPr sz="900" b="1">
                <a:solidFill>
                  <a:srgbClr val="2E2115"/>
                </a:solidFill>
                <a:latin typeface="Arial"/>
                <a:ea typeface="Arial"/>
                <a:cs typeface="Arial"/>
              </a:rPr>
              <a:t>4.  </a:t>
            </a:r>
            <a:r>
              <a:rPr sz="900" b="0">
                <a:solidFill>
                  <a:srgbClr val="2B2116"/>
                </a:solidFill>
                <a:latin typeface="Arial"/>
                <a:ea typeface="Arial"/>
                <a:cs typeface="Arial"/>
              </a:rPr>
              <a:t>2025 update to the ESO guideline on blood pressure management in acute ischaemic stroke and ICH. Eur Stroke J 2026;11(5)</a:t>
            </a:r>
          </a:p>
          <a:p>
            <a:pPr>
              <a:spcAft>
                <a:spcPts val="400"/>
              </a:spcAft>
            </a:pPr>
            <a:r>
              <a:rPr sz="900" b="1">
                <a:solidFill>
                  <a:srgbClr val="2E2115"/>
                </a:solidFill>
                <a:latin typeface="Arial"/>
                <a:ea typeface="Arial"/>
                <a:cs typeface="Arial"/>
              </a:rPr>
              <a:t>5.  </a:t>
            </a:r>
            <a:r>
              <a:rPr sz="900" b="0">
                <a:solidFill>
                  <a:srgbClr val="2B2116"/>
                </a:solidFill>
                <a:latin typeface="Arial"/>
                <a:ea typeface="Arial"/>
                <a:cs typeface="Arial"/>
              </a:rPr>
              <a:t>ESO–ESMINT guideline on acute management of basilar artery occlusion. 2024</a:t>
            </a:r>
          </a:p>
          <a:p>
            <a:pPr>
              <a:spcAft>
                <a:spcPts val="400"/>
              </a:spcAft>
            </a:pPr>
            <a:r>
              <a:rPr sz="900" b="1">
                <a:solidFill>
                  <a:srgbClr val="2E2115"/>
                </a:solidFill>
                <a:latin typeface="Arial"/>
                <a:ea typeface="Arial"/>
                <a:cs typeface="Arial"/>
              </a:rPr>
              <a:t>6.  </a:t>
            </a:r>
            <a:r>
              <a:rPr sz="900" b="0">
                <a:solidFill>
                  <a:srgbClr val="2B2116"/>
                </a:solidFill>
                <a:latin typeface="Arial"/>
                <a:ea typeface="Arial"/>
                <a:cs typeface="Arial"/>
              </a:rPr>
              <a:t>Richards LG, et al. AHA/ASA 2026 guideline on adult stroke rehabilitation and recovery. Stroke 2026. doi:10.1161/STR.0000000000000536</a:t>
            </a:r>
          </a:p>
          <a:p>
            <a:pPr>
              <a:spcAft>
                <a:spcPts val="400"/>
              </a:spcAft>
            </a:pPr>
            <a:r>
              <a:rPr sz="900" b="1">
                <a:solidFill>
                  <a:srgbClr val="2E2115"/>
                </a:solidFill>
                <a:latin typeface="Arial"/>
                <a:ea typeface="Arial"/>
                <a:cs typeface="Arial"/>
              </a:rPr>
              <a:t>7.  </a:t>
            </a:r>
            <a:r>
              <a:rPr sz="900" b="0">
                <a:solidFill>
                  <a:srgbClr val="2B2116"/>
                </a:solidFill>
                <a:latin typeface="Arial"/>
                <a:ea typeface="Arial"/>
                <a:cs typeface="Arial"/>
              </a:rPr>
              <a:t>NINDS rt-PA Stroke Study Group. N Engl J Med 1995;333:1581–7 · Hacke W, et al. ECASS III. N Engl J Med 2008;359:1317–29</a:t>
            </a:r>
          </a:p>
          <a:p>
            <a:pPr>
              <a:spcAft>
                <a:spcPts val="400"/>
              </a:spcAft>
            </a:pPr>
            <a:r>
              <a:rPr sz="900" b="1">
                <a:solidFill>
                  <a:srgbClr val="2E2115"/>
                </a:solidFill>
                <a:latin typeface="Arial"/>
                <a:ea typeface="Arial"/>
                <a:cs typeface="Arial"/>
              </a:rPr>
              <a:t>8.  </a:t>
            </a:r>
            <a:r>
              <a:rPr sz="900" b="0">
                <a:solidFill>
                  <a:srgbClr val="2B2116"/>
                </a:solidFill>
                <a:latin typeface="Arial"/>
                <a:ea typeface="Arial"/>
                <a:cs typeface="Arial"/>
              </a:rPr>
              <a:t>Ma H, et al. EXTEND. N Engl J Med 2019;380:1795–803 · Thomalla G, et al. WAKE-UP. N Engl J Med 2018;379:611–22</a:t>
            </a:r>
          </a:p>
          <a:p>
            <a:pPr>
              <a:spcAft>
                <a:spcPts val="400"/>
              </a:spcAft>
            </a:pPr>
            <a:r>
              <a:rPr sz="900" b="1">
                <a:solidFill>
                  <a:srgbClr val="2E2115"/>
                </a:solidFill>
                <a:latin typeface="Arial"/>
                <a:ea typeface="Arial"/>
                <a:cs typeface="Arial"/>
              </a:rPr>
              <a:t>9.  </a:t>
            </a:r>
            <a:r>
              <a:rPr sz="900" b="0">
                <a:solidFill>
                  <a:srgbClr val="2B2116"/>
                </a:solidFill>
                <a:latin typeface="Arial"/>
                <a:ea typeface="Arial"/>
                <a:cs typeface="Arial"/>
              </a:rPr>
              <a:t>Menon BK, et al. AcT. Lancet 2022;400:161–9 · Campbell BCV, et al. EXTEND-IA TNK. N Engl J Med 2018;378:1573–82</a:t>
            </a:r>
          </a:p>
          <a:p>
            <a:pPr>
              <a:spcAft>
                <a:spcPts val="400"/>
              </a:spcAft>
            </a:pPr>
            <a:r>
              <a:rPr sz="900" b="1">
                <a:solidFill>
                  <a:srgbClr val="2E2115"/>
                </a:solidFill>
                <a:latin typeface="Arial"/>
                <a:ea typeface="Arial"/>
                <a:cs typeface="Arial"/>
              </a:rPr>
              <a:t>10.  </a:t>
            </a:r>
            <a:r>
              <a:rPr sz="900" b="0">
                <a:solidFill>
                  <a:srgbClr val="2B2116"/>
                </a:solidFill>
                <a:latin typeface="Arial"/>
                <a:ea typeface="Arial"/>
                <a:cs typeface="Arial"/>
              </a:rPr>
              <a:t>Brott T, et al. Stroke 1989;20:864–70 · Lyden P, et al. Stroke 2001;32:1310–7 (NIHSS)</a:t>
            </a:r>
          </a:p>
          <a:p>
            <a:pPr>
              <a:spcAft>
                <a:spcPts val="400"/>
              </a:spcAft>
            </a:pPr>
            <a:r>
              <a:rPr sz="900" b="1">
                <a:solidFill>
                  <a:srgbClr val="2E2115"/>
                </a:solidFill>
                <a:latin typeface="Arial"/>
                <a:ea typeface="Arial"/>
                <a:cs typeface="Arial"/>
              </a:rPr>
              <a:t>11.  </a:t>
            </a:r>
            <a:r>
              <a:rPr sz="900" b="0">
                <a:solidFill>
                  <a:srgbClr val="2B2116"/>
                </a:solidFill>
                <a:latin typeface="Arial"/>
                <a:ea typeface="Arial"/>
                <a:cs typeface="Arial"/>
              </a:rPr>
              <a:t>From the original edition: Han et al., J Thromb Thrombolysis 2022 (complications) · Miller et al., J Neurohospitalist 2011 (safety) · Arch Phys Med Rehabil 2023 (robot-assisted therapy) · Tillett &amp; Garner 1933 and history of thrombolysis (Sage) · UpToDate, Stroke Manual and MDCalc (contraindications) · National Clinical Guideline for Stroke (UK)</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337"/>
        <p:cNvGrpSpPr/>
        <p:nvPr/>
      </p:nvGrpSpPr>
      <p:grpSpPr>
        <a:xfrm>
          <a:off x="0" y="0"/>
          <a:ext cx="0" cy="0"/>
          <a:chOff x="0" y="0"/>
          <a:chExt cx="0" cy="0"/>
        </a:xfrm>
      </p:grpSpPr>
      <p:pic>
        <p:nvPicPr>
          <p:cNvPr id="340" name="Background" descr="image.jpg"/>
          <p:cNvPicPr>
            <a:picLocks noChangeAspect="1"/>
          </p:cNvPicPr>
          <p:nvPr/>
        </p:nvPicPr>
        <p:blipFill>
          <a:blip r:embed="rId3"/>
          <a:stretch>
            <a:fillRect/>
          </a:stretch>
        </p:blipFill>
        <p:spPr>
          <a:xfrm>
            <a:off x="0" y="0"/>
            <a:ext cx="9144000" cy="5143500"/>
          </a:xfrm>
          <a:prstGeom prst="rect">
            <a:avLst/>
          </a:prstGeom>
        </p:spPr>
      </p:pic>
      <p:sp>
        <p:nvSpPr>
          <p:cNvPr id="338" name="Google Shape;338;p45"/>
          <p:cNvSpPr txBox="1"/>
          <p:nvPr/>
        </p:nvSpPr>
        <p:spPr>
          <a:xfrm>
            <a:off x="2075688" y="658368"/>
            <a:ext cx="4992600" cy="2779800"/>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None/>
            </a:pPr>
            <a:r>
              <a:rPr lang="en" sz="3300" b="1">
                <a:solidFill>
                  <a:srgbClr val="6B4A2B"/>
                </a:solidFill>
                <a:latin typeface="Georgia"/>
                <a:ea typeface="Georgia"/>
                <a:cs typeface="Georgia"/>
                <a:sym typeface="Georgia"/>
              </a:rPr>
              <a:t>Floor Is open for Your Questions and Thoughts</a:t>
            </a:r>
            <a:endParaRPr sz="3300" b="1">
              <a:solidFill>
                <a:srgbClr val="6B4A2B"/>
              </a:solidFill>
              <a:latin typeface="Georgia"/>
              <a:ea typeface="Georgia"/>
              <a:cs typeface="Georgia"/>
              <a:sym typeface="Georgia"/>
            </a:endParaRPr>
          </a:p>
        </p:txBody>
      </p:sp>
      <p:sp>
        <p:nvSpPr>
          <p:cNvPr id="339" name="Google Shape;339;p45"/>
          <p:cNvSpPr txBox="1"/>
          <p:nvPr/>
        </p:nvSpPr>
        <p:spPr>
          <a:xfrm>
            <a:off x="2075688" y="3447288"/>
            <a:ext cx="4992600" cy="10332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solidFill>
                <a:schemeClr val="dk2"/>
              </a:solidFil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343"/>
        <p:cNvGrpSpPr/>
        <p:nvPr/>
      </p:nvGrpSpPr>
      <p:grpSpPr>
        <a:xfrm>
          <a:off x="0" y="0"/>
          <a:ext cx="0" cy="0"/>
          <a:chOff x="0" y="0"/>
          <a:chExt cx="0" cy="0"/>
        </a:xfrm>
      </p:grpSpPr>
      <p:pic>
        <p:nvPicPr>
          <p:cNvPr id="346" name="Background" descr="image.jpg"/>
          <p:cNvPicPr>
            <a:picLocks noChangeAspect="1"/>
          </p:cNvPicPr>
          <p:nvPr/>
        </p:nvPicPr>
        <p:blipFill>
          <a:blip r:embed="rId3"/>
          <a:stretch>
            <a:fillRect/>
          </a:stretch>
        </p:blipFill>
        <p:spPr>
          <a:xfrm>
            <a:off x="0" y="0"/>
            <a:ext cx="9144000" cy="5143500"/>
          </a:xfrm>
          <a:prstGeom prst="rect">
            <a:avLst/>
          </a:prstGeom>
        </p:spPr>
      </p:pic>
      <p:sp>
        <p:nvSpPr>
          <p:cNvPr id="344" name="Google Shape;344;p46"/>
          <p:cNvSpPr txBox="1"/>
          <p:nvPr/>
        </p:nvSpPr>
        <p:spPr>
          <a:xfrm>
            <a:off x="2075688" y="658368"/>
            <a:ext cx="4992600" cy="2779800"/>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None/>
            </a:pPr>
            <a:r>
              <a:rPr lang="en" sz="3300" b="1">
                <a:solidFill>
                  <a:srgbClr val="6B4A2B"/>
                </a:solidFill>
                <a:latin typeface="Georgia"/>
                <a:ea typeface="Georgia"/>
                <a:cs typeface="Georgia"/>
                <a:sym typeface="Georgia"/>
              </a:rPr>
              <a:t>Thank You for Your Attention and Participation</a:t>
            </a:r>
            <a:endParaRPr sz="3300" b="1">
              <a:solidFill>
                <a:srgbClr val="6B4A2B"/>
              </a:solidFill>
              <a:latin typeface="Georgia"/>
              <a:ea typeface="Georgia"/>
              <a:cs typeface="Georgia"/>
              <a:sym typeface="Georgia"/>
            </a:endParaRPr>
          </a:p>
        </p:txBody>
      </p:sp>
      <p:sp>
        <p:nvSpPr>
          <p:cNvPr id="345" name="Google Shape;345;p46"/>
          <p:cNvSpPr txBox="1"/>
          <p:nvPr/>
        </p:nvSpPr>
        <p:spPr>
          <a:xfrm>
            <a:off x="2075688" y="3447288"/>
            <a:ext cx="4992600" cy="10332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solidFill>
                <a:schemeClr val="dk2"/>
              </a:solidFill>
            </a:endParaRP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pic>
        <p:nvPicPr>
          <p:cNvPr id="23" name="Background" descr="image.png"/>
          <p:cNvPicPr>
            <a:picLocks noChangeAspect="1"/>
          </p:cNvPicPr>
          <p:nvPr/>
        </p:nvPicPr>
        <p:blipFill>
          <a:blip r:embed="rId2"/>
          <a:stretch>
            <a:fillRect/>
          </a:stretch>
        </p:blipFill>
        <p:spPr>
          <a:xfrm>
            <a:off x="0" y="0"/>
            <a:ext cx="9144000" cy="5143500"/>
          </a:xfrm>
          <a:prstGeom prst="rect">
            <a:avLst/>
          </a:prstGeom>
        </p:spPr>
      </p:pic>
      <p:sp>
        <p:nvSpPr>
          <p:cNvPr id="2" name="Title"/>
          <p:cNvSpPr txBox="1"/>
          <p:nvPr/>
        </p:nvSpPr>
        <p:spPr>
          <a:xfrm>
            <a:off x="512064" y="146304"/>
            <a:ext cx="8110800" cy="896100"/>
          </a:xfrm>
          <a:prstGeom prst="rect">
            <a:avLst/>
          </a:prstGeom>
          <a:noFill/>
        </p:spPr>
        <p:txBody>
          <a:bodyPr wrap="square" anchor="b" tIns="36576" bIns="36576">
            <a:noAutofit/>
          </a:bodyPr>
          <a:lstStyle/>
          <a:p>
            <a:pPr>
              <a:spcAft>
                <a:spcPts val="400"/>
              </a:spcAft>
            </a:pPr>
            <a:r>
              <a:rPr sz="2400" b="1">
                <a:solidFill>
                  <a:srgbClr val="6B4A2B"/>
                </a:solidFill>
                <a:latin typeface="Georgia"/>
                <a:ea typeface="Georgia"/>
                <a:cs typeface="Georgia"/>
              </a:rPr>
              <a:t>What Changed in 2026</a:t>
            </a:r>
          </a:p>
        </p:txBody>
      </p:sp>
      <p:sp>
        <p:nvSpPr>
          <p:cNvPr id="3" name="Subtitle"/>
          <p:cNvSpPr txBox="1"/>
          <p:nvPr/>
        </p:nvSpPr>
        <p:spPr>
          <a:xfrm>
            <a:off x="512064" y="960000"/>
            <a:ext cx="8110800" cy="330000"/>
          </a:xfrm>
          <a:prstGeom prst="rect">
            <a:avLst/>
          </a:prstGeom>
          <a:noFill/>
        </p:spPr>
        <p:txBody>
          <a:bodyPr wrap="square" anchor="t" tIns="36576" bIns="36576">
            <a:noAutofit/>
          </a:bodyPr>
          <a:lstStyle/>
          <a:p>
            <a:pPr>
              <a:spcAft>
                <a:spcPts val="400"/>
              </a:spcAft>
            </a:pPr>
            <a:r>
              <a:rPr sz="1250" b="0" i="1">
                <a:solidFill>
                  <a:srgbClr val="6B4A2B"/>
                </a:solidFill>
                <a:latin typeface="Arial"/>
                <a:ea typeface="Arial"/>
                <a:cs typeface="Arial"/>
              </a:rPr>
              <a:t>AHA/ASA 2026 guideline for acute ischaemic stroke — the first full rewrite since 2018</a:t>
            </a:r>
          </a:p>
        </p:txBody>
      </p:sp>
      <p:sp>
        <p:nvSpPr>
          <p:cNvPr id="4" name="TextBox 3"/>
          <p:cNvSpPr txBox="1"/>
          <p:nvPr/>
        </p:nvSpPr>
        <p:spPr>
          <a:xfrm>
            <a:off x="600000" y="1400000"/>
            <a:ext cx="2560000" cy="1520000"/>
          </a:xfrm>
          <a:prstGeom prst="rect">
            <a:avLst/>
          </a:prstGeom>
          <a:solidFill>
            <a:srgbClr val="FFFFFF"/>
          </a:solidFill>
          <a:ln w="9525">
            <a:solidFill>
              <a:srgbClr val="D9C6A8"/>
            </a:solidFill>
          </a:ln>
        </p:spPr>
        <p:txBody>
          <a:bodyPr wrap="square">
            <a:noAutofit/>
          </a:bodyPr>
          <a:lstStyle/>
          <a:p/>
        </p:txBody>
      </p:sp>
      <p:sp>
        <p:nvSpPr>
          <p:cNvPr id="5" name="TextBox 4"/>
          <p:cNvSpPr txBox="1"/>
          <p:nvPr/>
        </p:nvSpPr>
        <p:spPr>
          <a:xfrm>
            <a:off x="660000" y="1470000"/>
            <a:ext cx="600000" cy="420000"/>
          </a:xfrm>
          <a:prstGeom prst="rect">
            <a:avLst/>
          </a:prstGeom>
          <a:noFill/>
        </p:spPr>
        <p:txBody>
          <a:bodyPr wrap="square" anchor="t" lIns="54864" rIns="54864" tIns="36576" bIns="36576">
            <a:noAutofit/>
          </a:bodyPr>
          <a:lstStyle/>
          <a:p>
            <a:pPr>
              <a:spcAft>
                <a:spcPts val="400"/>
              </a:spcAft>
            </a:pPr>
            <a:r>
              <a:rPr sz="2000" b="0">
                <a:solidFill>
                  <a:srgbClr val="B66C4E"/>
                </a:solidFill>
                <a:latin typeface="Arial"/>
                <a:ea typeface="Arial"/>
                <a:cs typeface="Arial"/>
              </a:rPr>
              <a:t>01</a:t>
            </a:r>
          </a:p>
        </p:txBody>
      </p:sp>
      <p:sp>
        <p:nvSpPr>
          <p:cNvPr id="6" name="TextBox 5"/>
          <p:cNvSpPr txBox="1"/>
          <p:nvPr/>
        </p:nvSpPr>
        <p:spPr>
          <a:xfrm>
            <a:off x="660000" y="1870000"/>
            <a:ext cx="2440000" cy="1000000"/>
          </a:xfrm>
          <a:prstGeom prst="rect">
            <a:avLst/>
          </a:prstGeom>
          <a:noFill/>
        </p:spPr>
        <p:txBody>
          <a:bodyPr wrap="square" anchor="t" lIns="54864" rIns="54864" tIns="36576" bIns="36576">
            <a:noAutofit/>
          </a:bodyPr>
          <a:lstStyle/>
          <a:p>
            <a:pPr>
              <a:spcAft>
                <a:spcPts val="400"/>
              </a:spcAft>
            </a:pPr>
            <a:r>
              <a:rPr sz="1300" b="1">
                <a:solidFill>
                  <a:srgbClr val="2E2115"/>
                </a:solidFill>
                <a:latin typeface="Arial"/>
                <a:ea typeface="Arial"/>
                <a:cs typeface="Arial"/>
              </a:rPr>
              <a:t>Tenecteplase = alteplase</a:t>
            </a:r>
          </a:p>
          <a:p>
            <a:pPr>
              <a:spcAft>
                <a:spcPts val="400"/>
              </a:spcAft>
            </a:pPr>
            <a:r>
              <a:rPr sz="1200" b="0">
                <a:solidFill>
                  <a:srgbClr val="3F2E1E"/>
                </a:solidFill>
                <a:latin typeface="Arial"/>
                <a:ea typeface="Arial"/>
                <a:cs typeface="Arial"/>
              </a:rPr>
              <a:t>TNK 0.25 mg/kg (max 25 mg) or alteplase 0.9 mg/kg within 4.5 h — both Class 1.</a:t>
            </a:r>
          </a:p>
        </p:txBody>
      </p:sp>
      <p:sp>
        <p:nvSpPr>
          <p:cNvPr id="7" name="TextBox 6"/>
          <p:cNvSpPr txBox="1"/>
          <p:nvPr/>
        </p:nvSpPr>
        <p:spPr>
          <a:xfrm>
            <a:off x="3375000" y="1400000"/>
            <a:ext cx="2560000" cy="1520000"/>
          </a:xfrm>
          <a:prstGeom prst="rect">
            <a:avLst/>
          </a:prstGeom>
          <a:solidFill>
            <a:srgbClr val="FFFFFF"/>
          </a:solidFill>
          <a:ln w="9525">
            <a:solidFill>
              <a:srgbClr val="D9C6A8"/>
            </a:solidFill>
          </a:ln>
        </p:spPr>
        <p:txBody>
          <a:bodyPr wrap="square">
            <a:noAutofit/>
          </a:bodyPr>
          <a:lstStyle/>
          <a:p/>
        </p:txBody>
      </p:sp>
      <p:sp>
        <p:nvSpPr>
          <p:cNvPr id="8" name="TextBox 7"/>
          <p:cNvSpPr txBox="1"/>
          <p:nvPr/>
        </p:nvSpPr>
        <p:spPr>
          <a:xfrm>
            <a:off x="3435000" y="1470000"/>
            <a:ext cx="600000" cy="420000"/>
          </a:xfrm>
          <a:prstGeom prst="rect">
            <a:avLst/>
          </a:prstGeom>
          <a:noFill/>
        </p:spPr>
        <p:txBody>
          <a:bodyPr wrap="square" anchor="t" lIns="54864" rIns="54864" tIns="36576" bIns="36576">
            <a:noAutofit/>
          </a:bodyPr>
          <a:lstStyle/>
          <a:p>
            <a:pPr>
              <a:spcAft>
                <a:spcPts val="400"/>
              </a:spcAft>
            </a:pPr>
            <a:r>
              <a:rPr sz="2000" b="0">
                <a:solidFill>
                  <a:srgbClr val="B66C4E"/>
                </a:solidFill>
                <a:latin typeface="Arial"/>
                <a:ea typeface="Arial"/>
                <a:cs typeface="Arial"/>
              </a:rPr>
              <a:t>02</a:t>
            </a:r>
          </a:p>
        </p:txBody>
      </p:sp>
      <p:sp>
        <p:nvSpPr>
          <p:cNvPr id="9" name="TextBox 8"/>
          <p:cNvSpPr txBox="1"/>
          <p:nvPr/>
        </p:nvSpPr>
        <p:spPr>
          <a:xfrm>
            <a:off x="3435000" y="1870000"/>
            <a:ext cx="2440000" cy="1000000"/>
          </a:xfrm>
          <a:prstGeom prst="rect">
            <a:avLst/>
          </a:prstGeom>
          <a:noFill/>
        </p:spPr>
        <p:txBody>
          <a:bodyPr wrap="square" anchor="t" lIns="54864" rIns="54864" tIns="36576" bIns="36576">
            <a:noAutofit/>
          </a:bodyPr>
          <a:lstStyle/>
          <a:p>
            <a:pPr>
              <a:spcAft>
                <a:spcPts val="400"/>
              </a:spcAft>
            </a:pPr>
            <a:r>
              <a:rPr sz="1300" b="1">
                <a:solidFill>
                  <a:srgbClr val="2E2115"/>
                </a:solidFill>
                <a:latin typeface="Arial"/>
                <a:ea typeface="Arial"/>
                <a:cs typeface="Arial"/>
              </a:rPr>
              <a:t>Up to 9 hours</a:t>
            </a:r>
          </a:p>
          <a:p>
            <a:pPr>
              <a:spcAft>
                <a:spcPts val="400"/>
              </a:spcAft>
            </a:pPr>
            <a:r>
              <a:rPr sz="1200" b="0">
                <a:solidFill>
                  <a:srgbClr val="3F2E1E"/>
                </a:solidFill>
                <a:latin typeface="Arial"/>
                <a:ea typeface="Arial"/>
                <a:cs typeface="Arial"/>
              </a:rPr>
              <a:t>IVT at 4.5–9 h, or ≤ 9 h from mid-sleep, if automated perfusion shows penumbra (Class 2a).</a:t>
            </a:r>
          </a:p>
        </p:txBody>
      </p:sp>
      <p:sp>
        <p:nvSpPr>
          <p:cNvPr id="10" name="TextBox 9"/>
          <p:cNvSpPr txBox="1"/>
          <p:nvPr/>
        </p:nvSpPr>
        <p:spPr>
          <a:xfrm>
            <a:off x="6150000" y="1400000"/>
            <a:ext cx="2560000" cy="1520000"/>
          </a:xfrm>
          <a:prstGeom prst="rect">
            <a:avLst/>
          </a:prstGeom>
          <a:solidFill>
            <a:srgbClr val="FFFFFF"/>
          </a:solidFill>
          <a:ln w="9525">
            <a:solidFill>
              <a:srgbClr val="D9C6A8"/>
            </a:solidFill>
          </a:ln>
        </p:spPr>
        <p:txBody>
          <a:bodyPr wrap="square">
            <a:noAutofit/>
          </a:bodyPr>
          <a:lstStyle/>
          <a:p/>
        </p:txBody>
      </p:sp>
      <p:sp>
        <p:nvSpPr>
          <p:cNvPr id="11" name="TextBox 10"/>
          <p:cNvSpPr txBox="1"/>
          <p:nvPr/>
        </p:nvSpPr>
        <p:spPr>
          <a:xfrm>
            <a:off x="6210000" y="1470000"/>
            <a:ext cx="600000" cy="420000"/>
          </a:xfrm>
          <a:prstGeom prst="rect">
            <a:avLst/>
          </a:prstGeom>
          <a:noFill/>
        </p:spPr>
        <p:txBody>
          <a:bodyPr wrap="square" anchor="t" lIns="54864" rIns="54864" tIns="36576" bIns="36576">
            <a:noAutofit/>
          </a:bodyPr>
          <a:lstStyle/>
          <a:p>
            <a:pPr>
              <a:spcAft>
                <a:spcPts val="400"/>
              </a:spcAft>
            </a:pPr>
            <a:r>
              <a:rPr sz="2000" b="0">
                <a:solidFill>
                  <a:srgbClr val="B66C4E"/>
                </a:solidFill>
                <a:latin typeface="Arial"/>
                <a:ea typeface="Arial"/>
                <a:cs typeface="Arial"/>
              </a:rPr>
              <a:t>03</a:t>
            </a:r>
          </a:p>
        </p:txBody>
      </p:sp>
      <p:sp>
        <p:nvSpPr>
          <p:cNvPr id="12" name="TextBox 11"/>
          <p:cNvSpPr txBox="1"/>
          <p:nvPr/>
        </p:nvSpPr>
        <p:spPr>
          <a:xfrm>
            <a:off x="6210000" y="1870000"/>
            <a:ext cx="2440000" cy="1000000"/>
          </a:xfrm>
          <a:prstGeom prst="rect">
            <a:avLst/>
          </a:prstGeom>
          <a:noFill/>
        </p:spPr>
        <p:txBody>
          <a:bodyPr wrap="square" anchor="t" lIns="54864" rIns="54864" tIns="36576" bIns="36576">
            <a:noAutofit/>
          </a:bodyPr>
          <a:lstStyle/>
          <a:p>
            <a:pPr>
              <a:spcAft>
                <a:spcPts val="400"/>
              </a:spcAft>
            </a:pPr>
            <a:r>
              <a:rPr sz="1300" b="1">
                <a:solidFill>
                  <a:srgbClr val="2E2115"/>
                </a:solidFill>
                <a:latin typeface="Arial"/>
                <a:ea typeface="Arial"/>
                <a:cs typeface="Arial"/>
              </a:rPr>
              <a:t>Disabling, not a number</a:t>
            </a:r>
          </a:p>
          <a:p>
            <a:pPr>
              <a:spcAft>
                <a:spcPts val="400"/>
              </a:spcAft>
            </a:pPr>
            <a:r>
              <a:rPr sz="1200" b="0">
                <a:solidFill>
                  <a:srgbClr val="3F2E1E"/>
                </a:solidFill>
                <a:latin typeface="Arial"/>
                <a:ea typeface="Arial"/>
                <a:cs typeface="Arial"/>
              </a:rPr>
              <a:t>Treat a disabling deficit at any NIHSS. Mild non-disabling → DAPT, not IVT (Class 3).</a:t>
            </a:r>
          </a:p>
        </p:txBody>
      </p:sp>
      <p:sp>
        <p:nvSpPr>
          <p:cNvPr id="13" name="TextBox 12"/>
          <p:cNvSpPr txBox="1"/>
          <p:nvPr/>
        </p:nvSpPr>
        <p:spPr>
          <a:xfrm>
            <a:off x="600000" y="3120000"/>
            <a:ext cx="2560000" cy="1520000"/>
          </a:xfrm>
          <a:prstGeom prst="rect">
            <a:avLst/>
          </a:prstGeom>
          <a:solidFill>
            <a:srgbClr val="FFFFFF"/>
          </a:solidFill>
          <a:ln w="9525">
            <a:solidFill>
              <a:srgbClr val="D9C6A8"/>
            </a:solidFill>
          </a:ln>
        </p:spPr>
        <p:txBody>
          <a:bodyPr wrap="square">
            <a:noAutofit/>
          </a:bodyPr>
          <a:lstStyle/>
          <a:p/>
        </p:txBody>
      </p:sp>
      <p:sp>
        <p:nvSpPr>
          <p:cNvPr id="14" name="TextBox 13"/>
          <p:cNvSpPr txBox="1"/>
          <p:nvPr/>
        </p:nvSpPr>
        <p:spPr>
          <a:xfrm>
            <a:off x="660000" y="3190000"/>
            <a:ext cx="600000" cy="420000"/>
          </a:xfrm>
          <a:prstGeom prst="rect">
            <a:avLst/>
          </a:prstGeom>
          <a:noFill/>
        </p:spPr>
        <p:txBody>
          <a:bodyPr wrap="square" anchor="t" lIns="54864" rIns="54864" tIns="36576" bIns="36576">
            <a:noAutofit/>
          </a:bodyPr>
          <a:lstStyle/>
          <a:p>
            <a:pPr>
              <a:spcAft>
                <a:spcPts val="400"/>
              </a:spcAft>
            </a:pPr>
            <a:r>
              <a:rPr sz="2000" b="0">
                <a:solidFill>
                  <a:srgbClr val="B66C4E"/>
                </a:solidFill>
                <a:latin typeface="Arial"/>
                <a:ea typeface="Arial"/>
                <a:cs typeface="Arial"/>
              </a:rPr>
              <a:t>04</a:t>
            </a:r>
          </a:p>
        </p:txBody>
      </p:sp>
      <p:sp>
        <p:nvSpPr>
          <p:cNvPr id="15" name="TextBox 14"/>
          <p:cNvSpPr txBox="1"/>
          <p:nvPr/>
        </p:nvSpPr>
        <p:spPr>
          <a:xfrm>
            <a:off x="660000" y="3590000"/>
            <a:ext cx="2440000" cy="1000000"/>
          </a:xfrm>
          <a:prstGeom prst="rect">
            <a:avLst/>
          </a:prstGeom>
          <a:noFill/>
        </p:spPr>
        <p:txBody>
          <a:bodyPr wrap="square" anchor="t" lIns="54864" rIns="54864" tIns="36576" bIns="36576">
            <a:noAutofit/>
          </a:bodyPr>
          <a:lstStyle/>
          <a:p>
            <a:pPr>
              <a:spcAft>
                <a:spcPts val="400"/>
              </a:spcAft>
            </a:pPr>
            <a:r>
              <a:rPr sz="1300" b="1">
                <a:solidFill>
                  <a:srgbClr val="2E2115"/>
                </a:solidFill>
                <a:latin typeface="Arial"/>
                <a:ea typeface="Arial"/>
                <a:cs typeface="Arial"/>
              </a:rPr>
              <a:t>Thrombectomy widened</a:t>
            </a:r>
          </a:p>
          <a:p>
            <a:pPr>
              <a:spcAft>
                <a:spcPts val="400"/>
              </a:spcAft>
            </a:pPr>
            <a:r>
              <a:rPr sz="1200" b="0">
                <a:solidFill>
                  <a:srgbClr val="3F2E1E"/>
                </a:solidFill>
                <a:latin typeface="Arial"/>
                <a:ea typeface="Arial"/>
                <a:cs typeface="Arial"/>
              </a:rPr>
              <a:t>Large core (ASPECTS 3–5) and basilar occlusion with NIHSS ≥ 10, within 24 h — Class 1.</a:t>
            </a:r>
          </a:p>
        </p:txBody>
      </p:sp>
      <p:sp>
        <p:nvSpPr>
          <p:cNvPr id="16" name="TextBox 15"/>
          <p:cNvSpPr txBox="1"/>
          <p:nvPr/>
        </p:nvSpPr>
        <p:spPr>
          <a:xfrm>
            <a:off x="3375000" y="3120000"/>
            <a:ext cx="2560000" cy="1520000"/>
          </a:xfrm>
          <a:prstGeom prst="rect">
            <a:avLst/>
          </a:prstGeom>
          <a:solidFill>
            <a:srgbClr val="FFFFFF"/>
          </a:solidFill>
          <a:ln w="9525">
            <a:solidFill>
              <a:srgbClr val="D9C6A8"/>
            </a:solidFill>
          </a:ln>
        </p:spPr>
        <p:txBody>
          <a:bodyPr wrap="square">
            <a:noAutofit/>
          </a:bodyPr>
          <a:lstStyle/>
          <a:p/>
        </p:txBody>
      </p:sp>
      <p:sp>
        <p:nvSpPr>
          <p:cNvPr id="17" name="TextBox 16"/>
          <p:cNvSpPr txBox="1"/>
          <p:nvPr/>
        </p:nvSpPr>
        <p:spPr>
          <a:xfrm>
            <a:off x="3435000" y="3190000"/>
            <a:ext cx="600000" cy="420000"/>
          </a:xfrm>
          <a:prstGeom prst="rect">
            <a:avLst/>
          </a:prstGeom>
          <a:noFill/>
        </p:spPr>
        <p:txBody>
          <a:bodyPr wrap="square" anchor="t" lIns="54864" rIns="54864" tIns="36576" bIns="36576">
            <a:noAutofit/>
          </a:bodyPr>
          <a:lstStyle/>
          <a:p>
            <a:pPr>
              <a:spcAft>
                <a:spcPts val="400"/>
              </a:spcAft>
            </a:pPr>
            <a:r>
              <a:rPr sz="2000" b="0">
                <a:solidFill>
                  <a:srgbClr val="B66C4E"/>
                </a:solidFill>
                <a:latin typeface="Arial"/>
                <a:ea typeface="Arial"/>
                <a:cs typeface="Arial"/>
              </a:rPr>
              <a:t>05</a:t>
            </a:r>
          </a:p>
        </p:txBody>
      </p:sp>
      <p:sp>
        <p:nvSpPr>
          <p:cNvPr id="18" name="TextBox 17"/>
          <p:cNvSpPr txBox="1"/>
          <p:nvPr/>
        </p:nvSpPr>
        <p:spPr>
          <a:xfrm>
            <a:off x="3435000" y="3590000"/>
            <a:ext cx="2440000" cy="1000000"/>
          </a:xfrm>
          <a:prstGeom prst="rect">
            <a:avLst/>
          </a:prstGeom>
          <a:noFill/>
        </p:spPr>
        <p:txBody>
          <a:bodyPr wrap="square" anchor="t" lIns="54864" rIns="54864" tIns="36576" bIns="36576">
            <a:noAutofit/>
          </a:bodyPr>
          <a:lstStyle/>
          <a:p>
            <a:pPr>
              <a:spcAft>
                <a:spcPts val="400"/>
              </a:spcAft>
            </a:pPr>
            <a:r>
              <a:rPr sz="1300" b="1">
                <a:solidFill>
                  <a:srgbClr val="2E2115"/>
                </a:solidFill>
                <a:latin typeface="Arial"/>
                <a:ea typeface="Arial"/>
                <a:cs typeface="Arial"/>
              </a:rPr>
              <a:t>Don't over-lower BP</a:t>
            </a:r>
          </a:p>
          <a:p>
            <a:pPr>
              <a:spcAft>
                <a:spcPts val="400"/>
              </a:spcAft>
            </a:pPr>
            <a:r>
              <a:rPr sz="1200" b="0">
                <a:solidFill>
                  <a:srgbClr val="3F2E1E"/>
                </a:solidFill>
                <a:latin typeface="Arial"/>
                <a:ea typeface="Arial"/>
                <a:cs typeface="Arial"/>
              </a:rPr>
              <a:t>SBP &lt; 140 after successful thrombectomy: Class 3, Harm. Keep &lt; 180/105 for 24 h.</a:t>
            </a:r>
          </a:p>
        </p:txBody>
      </p:sp>
      <p:sp>
        <p:nvSpPr>
          <p:cNvPr id="19" name="TextBox 18"/>
          <p:cNvSpPr txBox="1"/>
          <p:nvPr/>
        </p:nvSpPr>
        <p:spPr>
          <a:xfrm>
            <a:off x="6150000" y="3120000"/>
            <a:ext cx="2560000" cy="1520000"/>
          </a:xfrm>
          <a:prstGeom prst="rect">
            <a:avLst/>
          </a:prstGeom>
          <a:solidFill>
            <a:srgbClr val="FFFFFF"/>
          </a:solidFill>
          <a:ln w="9525">
            <a:solidFill>
              <a:srgbClr val="D9C6A8"/>
            </a:solidFill>
          </a:ln>
        </p:spPr>
        <p:txBody>
          <a:bodyPr wrap="square">
            <a:noAutofit/>
          </a:bodyPr>
          <a:lstStyle/>
          <a:p/>
        </p:txBody>
      </p:sp>
      <p:sp>
        <p:nvSpPr>
          <p:cNvPr id="20" name="TextBox 19"/>
          <p:cNvSpPr txBox="1"/>
          <p:nvPr/>
        </p:nvSpPr>
        <p:spPr>
          <a:xfrm>
            <a:off x="6210000" y="3190000"/>
            <a:ext cx="600000" cy="420000"/>
          </a:xfrm>
          <a:prstGeom prst="rect">
            <a:avLst/>
          </a:prstGeom>
          <a:noFill/>
        </p:spPr>
        <p:txBody>
          <a:bodyPr wrap="square" anchor="t" lIns="54864" rIns="54864" tIns="36576" bIns="36576">
            <a:noAutofit/>
          </a:bodyPr>
          <a:lstStyle/>
          <a:p>
            <a:pPr>
              <a:spcAft>
                <a:spcPts val="400"/>
              </a:spcAft>
            </a:pPr>
            <a:r>
              <a:rPr sz="2000" b="0">
                <a:solidFill>
                  <a:srgbClr val="B66C4E"/>
                </a:solidFill>
                <a:latin typeface="Arial"/>
                <a:ea typeface="Arial"/>
                <a:cs typeface="Arial"/>
              </a:rPr>
              <a:t>06</a:t>
            </a:r>
          </a:p>
        </p:txBody>
      </p:sp>
      <p:sp>
        <p:nvSpPr>
          <p:cNvPr id="21" name="TextBox 20"/>
          <p:cNvSpPr txBox="1"/>
          <p:nvPr/>
        </p:nvSpPr>
        <p:spPr>
          <a:xfrm>
            <a:off x="6210000" y="3590000"/>
            <a:ext cx="2440000" cy="1000000"/>
          </a:xfrm>
          <a:prstGeom prst="rect">
            <a:avLst/>
          </a:prstGeom>
          <a:noFill/>
        </p:spPr>
        <p:txBody>
          <a:bodyPr wrap="square" anchor="t" lIns="54864" rIns="54864" tIns="36576" bIns="36576">
            <a:noAutofit/>
          </a:bodyPr>
          <a:lstStyle/>
          <a:p>
            <a:pPr>
              <a:spcAft>
                <a:spcPts val="400"/>
              </a:spcAft>
            </a:pPr>
            <a:r>
              <a:rPr sz="1300" b="1">
                <a:solidFill>
                  <a:srgbClr val="2E2115"/>
                </a:solidFill>
                <a:latin typeface="Arial"/>
                <a:ea typeface="Arial"/>
                <a:cs typeface="Arial"/>
              </a:rPr>
              <a:t>Faster systems</a:t>
            </a:r>
          </a:p>
          <a:p>
            <a:pPr>
              <a:spcAft>
                <a:spcPts val="400"/>
              </a:spcAft>
            </a:pPr>
            <a:r>
              <a:rPr sz="1200" b="0">
                <a:solidFill>
                  <a:srgbClr val="3F2E1E"/>
                </a:solidFill>
                <a:latin typeface="Arial"/>
                <a:ea typeface="Arial"/>
                <a:cs typeface="Arial"/>
              </a:rPr>
              <a:t>Mobile stroke units Class 1. Don't wait for creatinine before CTA/CTP (Class 1).</a:t>
            </a:r>
          </a:p>
        </p:txBody>
      </p:sp>
      <p:sp>
        <p:nvSpPr>
          <p:cNvPr id="22" name="Source"/>
          <p:cNvSpPr txBox="1"/>
          <p:nvPr/>
        </p:nvSpPr>
        <p:spPr>
          <a:xfrm>
            <a:off x="512064" y="4840000"/>
            <a:ext cx="8110800" cy="260000"/>
          </a:xfrm>
          <a:prstGeom prst="rect">
            <a:avLst/>
          </a:prstGeom>
          <a:noFill/>
        </p:spPr>
        <p:txBody>
          <a:bodyPr wrap="square" anchor="t" tIns="36576" bIns="36576">
            <a:noAutofit/>
          </a:bodyPr>
          <a:lstStyle/>
          <a:p>
            <a:pPr>
              <a:spcAft>
                <a:spcPts val="400"/>
              </a:spcAft>
            </a:pPr>
            <a:r>
              <a:rPr sz="900" b="0">
                <a:solidFill>
                  <a:srgbClr val="6B4A2B"/>
                </a:solidFill>
                <a:latin typeface="Arial"/>
                <a:ea typeface="Arial"/>
                <a:cs typeface="Arial"/>
              </a:rPr>
              <a:t>Source: Prabhakaran S, et al. Stroke 2026 · doi:10.1161/STR.0000000000000513</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pic>
        <p:nvPicPr>
          <p:cNvPr id="20" name="Background" descr="image.png"/>
          <p:cNvPicPr>
            <a:picLocks noChangeAspect="1"/>
          </p:cNvPicPr>
          <p:nvPr/>
        </p:nvPicPr>
        <p:blipFill>
          <a:blip r:embed="rId2"/>
          <a:stretch>
            <a:fillRect/>
          </a:stretch>
        </p:blipFill>
        <p:spPr>
          <a:xfrm>
            <a:off x="0" y="0"/>
            <a:ext cx="9144000" cy="5143500"/>
          </a:xfrm>
          <a:prstGeom prst="rect">
            <a:avLst/>
          </a:prstGeom>
        </p:spPr>
      </p:pic>
      <p:sp>
        <p:nvSpPr>
          <p:cNvPr id="2" name="Title"/>
          <p:cNvSpPr txBox="1"/>
          <p:nvPr/>
        </p:nvSpPr>
        <p:spPr>
          <a:xfrm>
            <a:off x="512064" y="146304"/>
            <a:ext cx="8110800" cy="896100"/>
          </a:xfrm>
          <a:prstGeom prst="rect">
            <a:avLst/>
          </a:prstGeom>
          <a:noFill/>
        </p:spPr>
        <p:txBody>
          <a:bodyPr wrap="square" anchor="b" tIns="36576" bIns="36576">
            <a:noAutofit/>
          </a:bodyPr>
          <a:lstStyle/>
          <a:p>
            <a:pPr>
              <a:spcAft>
                <a:spcPts val="400"/>
              </a:spcAft>
            </a:pPr>
            <a:r>
              <a:rPr sz="2400" b="1">
                <a:solidFill>
                  <a:srgbClr val="6B4A2B"/>
                </a:solidFill>
                <a:latin typeface="Georgia"/>
                <a:ea typeface="Georgia"/>
                <a:cs typeface="Georgia"/>
              </a:rPr>
              <a:t>Tenecteplase: tPA Re-engineered</a:t>
            </a:r>
          </a:p>
        </p:txBody>
      </p:sp>
      <p:sp>
        <p:nvSpPr>
          <p:cNvPr id="3" name="Subtitle"/>
          <p:cNvSpPr txBox="1"/>
          <p:nvPr/>
        </p:nvSpPr>
        <p:spPr>
          <a:xfrm>
            <a:off x="512064" y="960000"/>
            <a:ext cx="8110800" cy="330000"/>
          </a:xfrm>
          <a:prstGeom prst="rect">
            <a:avLst/>
          </a:prstGeom>
          <a:noFill/>
        </p:spPr>
        <p:txBody>
          <a:bodyPr wrap="square" anchor="t" tIns="36576" bIns="36576">
            <a:noAutofit/>
          </a:bodyPr>
          <a:lstStyle/>
          <a:p>
            <a:pPr>
              <a:spcAft>
                <a:spcPts val="400"/>
              </a:spcAft>
            </a:pPr>
            <a:r>
              <a:rPr sz="1250" b="0" i="1">
                <a:solidFill>
                  <a:srgbClr val="6B4A2B"/>
                </a:solidFill>
                <a:latin typeface="Arial"/>
                <a:ea typeface="Arial"/>
                <a:cs typeface="Arial"/>
              </a:rPr>
              <a:t>Three mutations of alteplase — T, N and K — give the drug its name</a:t>
            </a:r>
          </a:p>
        </p:txBody>
      </p:sp>
      <p:sp>
        <p:nvSpPr>
          <p:cNvPr id="4" name="TextBox 3"/>
          <p:cNvSpPr txBox="1"/>
          <p:nvPr/>
        </p:nvSpPr>
        <p:spPr>
          <a:xfrm>
            <a:off x="600000" y="1450000"/>
            <a:ext cx="4300000" cy="900000"/>
          </a:xfrm>
          <a:prstGeom prst="rect">
            <a:avLst/>
          </a:prstGeom>
          <a:solidFill>
            <a:srgbClr val="FFFFFF"/>
          </a:solidFill>
          <a:ln w="9525">
            <a:solidFill>
              <a:srgbClr val="D9C6A8"/>
            </a:solidFill>
          </a:ln>
        </p:spPr>
        <p:txBody>
          <a:bodyPr wrap="square">
            <a:noAutofit/>
          </a:bodyPr>
          <a:lstStyle/>
          <a:p/>
        </p:txBody>
      </p:sp>
      <p:sp>
        <p:nvSpPr>
          <p:cNvPr id="5" name="TextBox 4"/>
          <p:cNvSpPr txBox="1"/>
          <p:nvPr/>
        </p:nvSpPr>
        <p:spPr>
          <a:xfrm>
            <a:off x="700000" y="1510000"/>
            <a:ext cx="1500000" cy="780000"/>
          </a:xfrm>
          <a:prstGeom prst="rect">
            <a:avLst/>
          </a:prstGeom>
          <a:noFill/>
        </p:spPr>
        <p:txBody>
          <a:bodyPr wrap="square" anchor="ctr" lIns="54864" rIns="54864" tIns="36576" bIns="36576">
            <a:noAutofit/>
          </a:bodyPr>
          <a:lstStyle/>
          <a:p>
            <a:pPr>
              <a:spcAft>
                <a:spcPts val="400"/>
              </a:spcAft>
            </a:pPr>
            <a:r>
              <a:rPr sz="1500" b="0">
                <a:solidFill>
                  <a:srgbClr val="B66C4E"/>
                </a:solidFill>
                <a:latin typeface="Arial"/>
                <a:ea typeface="Arial"/>
                <a:cs typeface="Arial"/>
              </a:rPr>
              <a:t>T103N</a:t>
            </a:r>
          </a:p>
        </p:txBody>
      </p:sp>
      <p:sp>
        <p:nvSpPr>
          <p:cNvPr id="6" name="TextBox 5"/>
          <p:cNvSpPr txBox="1"/>
          <p:nvPr/>
        </p:nvSpPr>
        <p:spPr>
          <a:xfrm>
            <a:off x="2250000" y="1510000"/>
            <a:ext cx="2550000" cy="780000"/>
          </a:xfrm>
          <a:prstGeom prst="rect">
            <a:avLst/>
          </a:prstGeom>
          <a:noFill/>
        </p:spPr>
        <p:txBody>
          <a:bodyPr wrap="square" anchor="ctr" lIns="54864" rIns="54864" tIns="36576" bIns="36576">
            <a:noAutofit/>
          </a:bodyPr>
          <a:lstStyle/>
          <a:p>
            <a:pPr>
              <a:spcAft>
                <a:spcPts val="400"/>
              </a:spcAft>
            </a:pPr>
            <a:r>
              <a:rPr sz="1250" b="0">
                <a:solidFill>
                  <a:srgbClr val="3F2E1E"/>
                </a:solidFill>
                <a:latin typeface="Arial"/>
                <a:ea typeface="Arial"/>
                <a:cs typeface="Arial"/>
              </a:rPr>
              <a:t>Adds a glycosylation site → slower clearance</a:t>
            </a:r>
          </a:p>
        </p:txBody>
      </p:sp>
      <p:sp>
        <p:nvSpPr>
          <p:cNvPr id="7" name="TextBox 6"/>
          <p:cNvSpPr txBox="1"/>
          <p:nvPr/>
        </p:nvSpPr>
        <p:spPr>
          <a:xfrm>
            <a:off x="600000" y="2500000"/>
            <a:ext cx="4300000" cy="900000"/>
          </a:xfrm>
          <a:prstGeom prst="rect">
            <a:avLst/>
          </a:prstGeom>
          <a:solidFill>
            <a:srgbClr val="FFFFFF"/>
          </a:solidFill>
          <a:ln w="9525">
            <a:solidFill>
              <a:srgbClr val="D9C6A8"/>
            </a:solidFill>
          </a:ln>
        </p:spPr>
        <p:txBody>
          <a:bodyPr wrap="square">
            <a:noAutofit/>
          </a:bodyPr>
          <a:lstStyle/>
          <a:p/>
        </p:txBody>
      </p:sp>
      <p:sp>
        <p:nvSpPr>
          <p:cNvPr id="8" name="TextBox 7"/>
          <p:cNvSpPr txBox="1"/>
          <p:nvPr/>
        </p:nvSpPr>
        <p:spPr>
          <a:xfrm>
            <a:off x="700000" y="2560000"/>
            <a:ext cx="1500000" cy="780000"/>
          </a:xfrm>
          <a:prstGeom prst="rect">
            <a:avLst/>
          </a:prstGeom>
          <a:noFill/>
        </p:spPr>
        <p:txBody>
          <a:bodyPr wrap="square" anchor="ctr" lIns="54864" rIns="54864" tIns="36576" bIns="36576">
            <a:noAutofit/>
          </a:bodyPr>
          <a:lstStyle/>
          <a:p>
            <a:pPr>
              <a:spcAft>
                <a:spcPts val="400"/>
              </a:spcAft>
            </a:pPr>
            <a:r>
              <a:rPr sz="1500" b="0">
                <a:solidFill>
                  <a:srgbClr val="B66C4E"/>
                </a:solidFill>
                <a:latin typeface="Arial"/>
                <a:ea typeface="Arial"/>
                <a:cs typeface="Arial"/>
              </a:rPr>
              <a:t>N117Q</a:t>
            </a:r>
          </a:p>
        </p:txBody>
      </p:sp>
      <p:sp>
        <p:nvSpPr>
          <p:cNvPr id="9" name="TextBox 8"/>
          <p:cNvSpPr txBox="1"/>
          <p:nvPr/>
        </p:nvSpPr>
        <p:spPr>
          <a:xfrm>
            <a:off x="2250000" y="2560000"/>
            <a:ext cx="2550000" cy="780000"/>
          </a:xfrm>
          <a:prstGeom prst="rect">
            <a:avLst/>
          </a:prstGeom>
          <a:noFill/>
        </p:spPr>
        <p:txBody>
          <a:bodyPr wrap="square" anchor="ctr" lIns="54864" rIns="54864" tIns="36576" bIns="36576">
            <a:noAutofit/>
          </a:bodyPr>
          <a:lstStyle/>
          <a:p>
            <a:pPr>
              <a:spcAft>
                <a:spcPts val="400"/>
              </a:spcAft>
            </a:pPr>
            <a:r>
              <a:rPr sz="1250" b="0">
                <a:solidFill>
                  <a:srgbClr val="3F2E1E"/>
                </a:solidFill>
                <a:latin typeface="Arial"/>
                <a:ea typeface="Arial"/>
                <a:cs typeface="Arial"/>
              </a:rPr>
              <a:t>Removes a glycosylation site → less hepatic clearance</a:t>
            </a:r>
          </a:p>
        </p:txBody>
      </p:sp>
      <p:sp>
        <p:nvSpPr>
          <p:cNvPr id="10" name="TextBox 9"/>
          <p:cNvSpPr txBox="1"/>
          <p:nvPr/>
        </p:nvSpPr>
        <p:spPr>
          <a:xfrm>
            <a:off x="600000" y="3550000"/>
            <a:ext cx="4300000" cy="900000"/>
          </a:xfrm>
          <a:prstGeom prst="rect">
            <a:avLst/>
          </a:prstGeom>
          <a:solidFill>
            <a:srgbClr val="FFFFFF"/>
          </a:solidFill>
          <a:ln w="9525">
            <a:solidFill>
              <a:srgbClr val="D9C6A8"/>
            </a:solidFill>
          </a:ln>
        </p:spPr>
        <p:txBody>
          <a:bodyPr wrap="square">
            <a:noAutofit/>
          </a:bodyPr>
          <a:lstStyle/>
          <a:p/>
        </p:txBody>
      </p:sp>
      <p:sp>
        <p:nvSpPr>
          <p:cNvPr id="11" name="TextBox 10"/>
          <p:cNvSpPr txBox="1"/>
          <p:nvPr/>
        </p:nvSpPr>
        <p:spPr>
          <a:xfrm>
            <a:off x="700000" y="3610000"/>
            <a:ext cx="1500000" cy="780000"/>
          </a:xfrm>
          <a:prstGeom prst="rect">
            <a:avLst/>
          </a:prstGeom>
          <a:noFill/>
        </p:spPr>
        <p:txBody>
          <a:bodyPr wrap="square" anchor="ctr" lIns="54864" rIns="54864" tIns="36576" bIns="36576">
            <a:noAutofit/>
          </a:bodyPr>
          <a:lstStyle/>
          <a:p>
            <a:pPr>
              <a:spcAft>
                <a:spcPts val="400"/>
              </a:spcAft>
            </a:pPr>
            <a:r>
              <a:rPr sz="1500" b="0">
                <a:solidFill>
                  <a:srgbClr val="B66C4E"/>
                </a:solidFill>
                <a:latin typeface="Arial"/>
                <a:ea typeface="Arial"/>
                <a:cs typeface="Arial"/>
              </a:rPr>
              <a:t>KHRR → AAAA</a:t>
            </a:r>
          </a:p>
        </p:txBody>
      </p:sp>
      <p:sp>
        <p:nvSpPr>
          <p:cNvPr id="12" name="TextBox 11"/>
          <p:cNvSpPr txBox="1"/>
          <p:nvPr/>
        </p:nvSpPr>
        <p:spPr>
          <a:xfrm>
            <a:off x="2250000" y="3610000"/>
            <a:ext cx="2550000" cy="780000"/>
          </a:xfrm>
          <a:prstGeom prst="rect">
            <a:avLst/>
          </a:prstGeom>
          <a:noFill/>
        </p:spPr>
        <p:txBody>
          <a:bodyPr wrap="square" anchor="ctr" lIns="54864" rIns="54864" tIns="36576" bIns="36576">
            <a:noAutofit/>
          </a:bodyPr>
          <a:lstStyle/>
          <a:p>
            <a:pPr>
              <a:spcAft>
                <a:spcPts val="400"/>
              </a:spcAft>
            </a:pPr>
            <a:r>
              <a:rPr sz="1250" b="0">
                <a:solidFill>
                  <a:srgbClr val="3F2E1E"/>
                </a:solidFill>
                <a:latin typeface="Arial"/>
                <a:ea typeface="Arial"/>
                <a:cs typeface="Arial"/>
              </a:rPr>
              <a:t>At 296–299 → about 80× more resistant to PAI-1</a:t>
            </a:r>
          </a:p>
        </p:txBody>
      </p:sp>
      <p:sp>
        <p:nvSpPr>
          <p:cNvPr id="13" name="TextBox 12"/>
          <p:cNvSpPr txBox="1"/>
          <p:nvPr/>
        </p:nvSpPr>
        <p:spPr>
          <a:xfrm>
            <a:off x="5250000" y="1450000"/>
            <a:ext cx="1500000" cy="900000"/>
          </a:xfrm>
          <a:prstGeom prst="rect">
            <a:avLst/>
          </a:prstGeom>
          <a:noFill/>
        </p:spPr>
        <p:txBody>
          <a:bodyPr wrap="square" anchor="ctr" lIns="54864" rIns="54864" tIns="36576" bIns="36576">
            <a:noAutofit/>
          </a:bodyPr>
          <a:lstStyle/>
          <a:p>
            <a:pPr>
              <a:spcAft>
                <a:spcPts val="400"/>
              </a:spcAft>
            </a:pPr>
            <a:r>
              <a:rPr sz="2600" b="0">
                <a:solidFill>
                  <a:srgbClr val="2E2115"/>
                </a:solidFill>
                <a:latin typeface="Arial"/>
                <a:ea typeface="Arial"/>
                <a:cs typeface="Arial"/>
              </a:rPr>
              <a:t>14×</a:t>
            </a:r>
          </a:p>
        </p:txBody>
      </p:sp>
      <p:sp>
        <p:nvSpPr>
          <p:cNvPr id="14" name="TextBox 13"/>
          <p:cNvSpPr txBox="1"/>
          <p:nvPr/>
        </p:nvSpPr>
        <p:spPr>
          <a:xfrm>
            <a:off x="6750000" y="1450000"/>
            <a:ext cx="1950000" cy="900000"/>
          </a:xfrm>
          <a:prstGeom prst="rect">
            <a:avLst/>
          </a:prstGeom>
          <a:noFill/>
        </p:spPr>
        <p:txBody>
          <a:bodyPr wrap="square" anchor="ctr" lIns="54864" rIns="54864" tIns="36576" bIns="36576">
            <a:noAutofit/>
          </a:bodyPr>
          <a:lstStyle/>
          <a:p>
            <a:pPr>
              <a:spcAft>
                <a:spcPts val="400"/>
              </a:spcAft>
            </a:pPr>
            <a:r>
              <a:rPr sz="1200" b="0">
                <a:solidFill>
                  <a:srgbClr val="3F2E1E"/>
                </a:solidFill>
                <a:latin typeface="Arial"/>
                <a:ea typeface="Arial"/>
                <a:cs typeface="Arial"/>
              </a:rPr>
              <a:t>more fibrin-specific than alteplase — less systemic fibrinogen depletion</a:t>
            </a:r>
          </a:p>
        </p:txBody>
      </p:sp>
      <p:sp>
        <p:nvSpPr>
          <p:cNvPr id="15" name="TextBox 14"/>
          <p:cNvSpPr txBox="1"/>
          <p:nvPr/>
        </p:nvSpPr>
        <p:spPr>
          <a:xfrm>
            <a:off x="5250000" y="2500000"/>
            <a:ext cx="1500000" cy="900000"/>
          </a:xfrm>
          <a:prstGeom prst="rect">
            <a:avLst/>
          </a:prstGeom>
          <a:noFill/>
        </p:spPr>
        <p:txBody>
          <a:bodyPr wrap="square" anchor="ctr" lIns="54864" rIns="54864" tIns="36576" bIns="36576">
            <a:noAutofit/>
          </a:bodyPr>
          <a:lstStyle/>
          <a:p>
            <a:pPr>
              <a:spcAft>
                <a:spcPts val="400"/>
              </a:spcAft>
            </a:pPr>
            <a:r>
              <a:rPr sz="2600" b="0">
                <a:solidFill>
                  <a:srgbClr val="2E2115"/>
                </a:solidFill>
                <a:latin typeface="Arial"/>
                <a:ea typeface="Arial"/>
                <a:cs typeface="Arial"/>
              </a:rPr>
              <a:t>~20 min</a:t>
            </a:r>
          </a:p>
        </p:txBody>
      </p:sp>
      <p:sp>
        <p:nvSpPr>
          <p:cNvPr id="16" name="TextBox 15"/>
          <p:cNvSpPr txBox="1"/>
          <p:nvPr/>
        </p:nvSpPr>
        <p:spPr>
          <a:xfrm>
            <a:off x="6750000" y="2500000"/>
            <a:ext cx="1950000" cy="900000"/>
          </a:xfrm>
          <a:prstGeom prst="rect">
            <a:avLst/>
          </a:prstGeom>
          <a:noFill/>
        </p:spPr>
        <p:txBody>
          <a:bodyPr wrap="square" anchor="ctr" lIns="54864" rIns="54864" tIns="36576" bIns="36576">
            <a:noAutofit/>
          </a:bodyPr>
          <a:lstStyle/>
          <a:p>
            <a:pPr>
              <a:spcAft>
                <a:spcPts val="400"/>
              </a:spcAft>
            </a:pPr>
            <a:r>
              <a:rPr sz="1200" b="0">
                <a:solidFill>
                  <a:srgbClr val="3F2E1E"/>
                </a:solidFill>
                <a:latin typeface="Arial"/>
                <a:ea typeface="Arial"/>
                <a:cs typeface="Arial"/>
              </a:rPr>
              <a:t>initial half-life (alteplase &lt; 5 min) — so one bolus, no infusion</a:t>
            </a:r>
          </a:p>
        </p:txBody>
      </p:sp>
      <p:sp>
        <p:nvSpPr>
          <p:cNvPr id="17" name="TextBox 16"/>
          <p:cNvSpPr txBox="1"/>
          <p:nvPr/>
        </p:nvSpPr>
        <p:spPr>
          <a:xfrm>
            <a:off x="5250000" y="3550000"/>
            <a:ext cx="1500000" cy="900000"/>
          </a:xfrm>
          <a:prstGeom prst="rect">
            <a:avLst/>
          </a:prstGeom>
          <a:noFill/>
        </p:spPr>
        <p:txBody>
          <a:bodyPr wrap="square" anchor="ctr" lIns="54864" rIns="54864" tIns="36576" bIns="36576">
            <a:noAutofit/>
          </a:bodyPr>
          <a:lstStyle/>
          <a:p>
            <a:pPr>
              <a:spcAft>
                <a:spcPts val="400"/>
              </a:spcAft>
            </a:pPr>
            <a:r>
              <a:rPr sz="2600" b="0">
                <a:solidFill>
                  <a:srgbClr val="2E2115"/>
                </a:solidFill>
                <a:latin typeface="Arial"/>
                <a:ea typeface="Arial"/>
                <a:cs typeface="Arial"/>
              </a:rPr>
              <a:t>5 s</a:t>
            </a:r>
          </a:p>
        </p:txBody>
      </p:sp>
      <p:sp>
        <p:nvSpPr>
          <p:cNvPr id="18" name="TextBox 17"/>
          <p:cNvSpPr txBox="1"/>
          <p:nvPr/>
        </p:nvSpPr>
        <p:spPr>
          <a:xfrm>
            <a:off x="6750000" y="3550000"/>
            <a:ext cx="1950000" cy="900000"/>
          </a:xfrm>
          <a:prstGeom prst="rect">
            <a:avLst/>
          </a:prstGeom>
          <a:noFill/>
        </p:spPr>
        <p:txBody>
          <a:bodyPr wrap="square" anchor="ctr" lIns="54864" rIns="54864" tIns="36576" bIns="36576">
            <a:noAutofit/>
          </a:bodyPr>
          <a:lstStyle/>
          <a:p>
            <a:pPr>
              <a:spcAft>
                <a:spcPts val="400"/>
              </a:spcAft>
            </a:pPr>
            <a:r>
              <a:rPr sz="1200" b="0">
                <a:solidFill>
                  <a:srgbClr val="3F2E1E"/>
                </a:solidFill>
                <a:latin typeface="Arial"/>
                <a:ea typeface="Arial"/>
                <a:cs typeface="Arial"/>
              </a:rPr>
              <a:t>single IV bolus — easier for drip-and-ship and transfer</a:t>
            </a:r>
          </a:p>
        </p:txBody>
      </p:sp>
      <p:sp>
        <p:nvSpPr>
          <p:cNvPr id="19" name="Source"/>
          <p:cNvSpPr txBox="1"/>
          <p:nvPr/>
        </p:nvSpPr>
        <p:spPr>
          <a:xfrm>
            <a:off x="512064" y="4700000"/>
            <a:ext cx="8110800" cy="260000"/>
          </a:xfrm>
          <a:prstGeom prst="rect">
            <a:avLst/>
          </a:prstGeom>
          <a:noFill/>
        </p:spPr>
        <p:txBody>
          <a:bodyPr wrap="square" anchor="t" tIns="36576" bIns="36576">
            <a:noAutofit/>
          </a:bodyPr>
          <a:lstStyle/>
          <a:p>
            <a:pPr>
              <a:spcAft>
                <a:spcPts val="400"/>
              </a:spcAft>
            </a:pPr>
            <a:r>
              <a:rPr sz="900" b="0">
                <a:solidFill>
                  <a:srgbClr val="6B4A2B"/>
                </a:solidFill>
                <a:latin typeface="Arial"/>
                <a:ea typeface="Arial"/>
                <a:cs typeface="Arial"/>
              </a:rPr>
              <a:t>Same mechanism as alteplase: binds fibrin and converts plasminogen to plasmin, which breaks down the clot.</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pic>
        <p:nvPicPr>
          <p:cNvPr id="12" name="Background" descr="image.png"/>
          <p:cNvPicPr>
            <a:picLocks noChangeAspect="1"/>
          </p:cNvPicPr>
          <p:nvPr/>
        </p:nvPicPr>
        <p:blipFill>
          <a:blip r:embed="rId2"/>
          <a:stretch>
            <a:fillRect/>
          </a:stretch>
        </p:blipFill>
        <p:spPr>
          <a:xfrm>
            <a:off x="0" y="0"/>
            <a:ext cx="9144000" cy="5143500"/>
          </a:xfrm>
          <a:prstGeom prst="rect">
            <a:avLst/>
          </a:prstGeom>
        </p:spPr>
      </p:pic>
      <p:sp>
        <p:nvSpPr>
          <p:cNvPr id="2" name="Title"/>
          <p:cNvSpPr txBox="1"/>
          <p:nvPr/>
        </p:nvSpPr>
        <p:spPr>
          <a:xfrm>
            <a:off x="512064" y="146304"/>
            <a:ext cx="8110800" cy="896100"/>
          </a:xfrm>
          <a:prstGeom prst="rect">
            <a:avLst/>
          </a:prstGeom>
          <a:noFill/>
        </p:spPr>
        <p:txBody>
          <a:bodyPr wrap="square" anchor="b" tIns="36576" bIns="36576">
            <a:noAutofit/>
          </a:bodyPr>
          <a:lstStyle/>
          <a:p>
            <a:pPr>
              <a:spcAft>
                <a:spcPts val="400"/>
              </a:spcAft>
            </a:pPr>
            <a:r>
              <a:rPr sz="2400" b="1">
                <a:solidFill>
                  <a:srgbClr val="6B4A2B"/>
                </a:solidFill>
                <a:latin typeface="Georgia"/>
                <a:ea typeface="Georgia"/>
                <a:cs typeface="Georgia"/>
              </a:rPr>
              <a:t>Tenecteplase in Practice</a:t>
            </a:r>
          </a:p>
        </p:txBody>
      </p:sp>
      <p:sp>
        <p:nvSpPr>
          <p:cNvPr id="3" name="Subtitle"/>
          <p:cNvSpPr txBox="1"/>
          <p:nvPr/>
        </p:nvSpPr>
        <p:spPr>
          <a:xfrm>
            <a:off x="512064" y="960000"/>
            <a:ext cx="8110800" cy="330000"/>
          </a:xfrm>
          <a:prstGeom prst="rect">
            <a:avLst/>
          </a:prstGeom>
          <a:noFill/>
        </p:spPr>
        <p:txBody>
          <a:bodyPr wrap="square" anchor="t" tIns="36576" bIns="36576">
            <a:noAutofit/>
          </a:bodyPr>
          <a:lstStyle/>
          <a:p>
            <a:pPr>
              <a:spcAft>
                <a:spcPts val="400"/>
              </a:spcAft>
            </a:pPr>
            <a:r>
              <a:rPr sz="1250" b="0" i="1">
                <a:solidFill>
                  <a:srgbClr val="6B4A2B"/>
                </a:solidFill>
                <a:latin typeface="Arial"/>
                <a:ea typeface="Arial"/>
                <a:cs typeface="Arial"/>
              </a:rPr>
              <a:t>Dose, evidence and the one mistake to avoid</a:t>
            </a:r>
          </a:p>
        </p:txBody>
      </p:sp>
      <p:sp>
        <p:nvSpPr>
          <p:cNvPr id="4" name="TextBox 3"/>
          <p:cNvSpPr txBox="1"/>
          <p:nvPr/>
        </p:nvSpPr>
        <p:spPr>
          <a:xfrm>
            <a:off x="600000" y="1400000"/>
            <a:ext cx="3700000" cy="1450000"/>
          </a:xfrm>
          <a:prstGeom prst="rect">
            <a:avLst/>
          </a:prstGeom>
          <a:solidFill>
            <a:srgbClr val="F3EADB"/>
          </a:solidFill>
          <a:ln>
            <a:noFill/>
          </a:ln>
        </p:spPr>
        <p:txBody>
          <a:bodyPr wrap="square">
            <a:noAutofit/>
          </a:bodyPr>
          <a:lstStyle/>
          <a:p/>
        </p:txBody>
      </p:sp>
      <p:sp>
        <p:nvSpPr>
          <p:cNvPr id="5" name="TextBox 4"/>
          <p:cNvSpPr txBox="1"/>
          <p:nvPr/>
        </p:nvSpPr>
        <p:spPr>
          <a:xfrm>
            <a:off x="700000" y="1450000"/>
            <a:ext cx="3500000" cy="1350000"/>
          </a:xfrm>
          <a:prstGeom prst="rect">
            <a:avLst/>
          </a:prstGeom>
          <a:noFill/>
        </p:spPr>
        <p:txBody>
          <a:bodyPr wrap="square" anchor="t" lIns="54864" rIns="54864" tIns="36576" bIns="36576">
            <a:noAutofit/>
          </a:bodyPr>
          <a:lstStyle/>
          <a:p>
            <a:pPr>
              <a:spcAft>
                <a:spcPts val="0"/>
              </a:spcAft>
            </a:pPr>
            <a:r>
              <a:rPr sz="2600" b="0">
                <a:solidFill>
                  <a:srgbClr val="2E2115"/>
                </a:solidFill>
                <a:latin typeface="Arial"/>
                <a:ea typeface="Arial"/>
                <a:cs typeface="Arial"/>
              </a:rPr>
              <a:t>0.25 mg/kg</a:t>
            </a:r>
          </a:p>
          <a:p>
            <a:pPr>
              <a:spcAft>
                <a:spcPts val="600"/>
              </a:spcAft>
            </a:pPr>
            <a:r>
              <a:rPr sz="1250" b="0">
                <a:solidFill>
                  <a:srgbClr val="3F2E1E"/>
                </a:solidFill>
                <a:latin typeface="Arial"/>
                <a:ea typeface="Arial"/>
                <a:cs typeface="Arial"/>
              </a:rPr>
              <a:t>single IV bolus over 5 seconds · maximum 25 mg</a:t>
            </a:r>
          </a:p>
          <a:p>
            <a:pPr>
              <a:spcAft>
                <a:spcPts val="0"/>
              </a:spcAft>
            </a:pPr>
            <a:r>
              <a:rPr sz="1250" b="1">
                <a:solidFill>
                  <a:srgbClr val="2E2115"/>
                </a:solidFill>
                <a:latin typeface="Arial"/>
                <a:ea typeface="Arial"/>
                <a:cs typeface="Arial"/>
              </a:rPr>
              <a:t>Volume (mL) = weight (kg) ÷ 20</a:t>
            </a:r>
          </a:p>
          <a:p>
            <a:pPr>
              <a:spcAft>
                <a:spcPts val="400"/>
              </a:spcAft>
            </a:pPr>
            <a:r>
              <a:rPr sz="1150" b="0">
                <a:solidFill>
                  <a:srgbClr val="3F2E1E"/>
                </a:solidFill>
                <a:latin typeface="Arial"/>
                <a:ea typeface="Arial"/>
                <a:cs typeface="Arial"/>
              </a:rPr>
              <a:t>vial 5 mg/mL · never more than 5 mL</a:t>
            </a:r>
          </a:p>
        </p:txBody>
      </p:sp>
      <p:sp>
        <p:nvSpPr>
          <p:cNvPr id="6" name="TextBox 5"/>
          <p:cNvSpPr txBox="1"/>
          <p:nvPr/>
        </p:nvSpPr>
        <p:spPr>
          <a:xfrm>
            <a:off x="600000" y="3000000"/>
            <a:ext cx="3700000" cy="1150000"/>
          </a:xfrm>
          <a:prstGeom prst="rect">
            <a:avLst/>
          </a:prstGeom>
          <a:solidFill>
            <a:srgbClr val="FFFFFF"/>
          </a:solidFill>
          <a:ln w="9525">
            <a:solidFill>
              <a:srgbClr val="B66C4E"/>
            </a:solidFill>
          </a:ln>
        </p:spPr>
        <p:txBody>
          <a:bodyPr wrap="square">
            <a:noAutofit/>
          </a:bodyPr>
          <a:lstStyle/>
          <a:p/>
        </p:txBody>
      </p:sp>
      <p:sp>
        <p:nvSpPr>
          <p:cNvPr id="7" name="TextBox 6"/>
          <p:cNvSpPr txBox="1"/>
          <p:nvPr/>
        </p:nvSpPr>
        <p:spPr>
          <a:xfrm>
            <a:off x="700000" y="3050000"/>
            <a:ext cx="3500000" cy="1050000"/>
          </a:xfrm>
          <a:prstGeom prst="rect">
            <a:avLst/>
          </a:prstGeom>
          <a:noFill/>
        </p:spPr>
        <p:txBody>
          <a:bodyPr wrap="square" anchor="t" lIns="54864" rIns="54864" tIns="36576" bIns="36576">
            <a:noAutofit/>
          </a:bodyPr>
          <a:lstStyle/>
          <a:p>
            <a:pPr>
              <a:spcAft>
                <a:spcPts val="300"/>
              </a:spcAft>
            </a:pPr>
            <a:r>
              <a:rPr sz="1200" b="1">
                <a:solidFill>
                  <a:srgbClr val="9A3B2E"/>
                </a:solidFill>
                <a:latin typeface="Arial"/>
                <a:ea typeface="Arial"/>
                <a:cs typeface="Arial"/>
              </a:rPr>
              <a:t>One vial, two doses</a:t>
            </a:r>
          </a:p>
          <a:p>
            <a:pPr>
              <a:spcAft>
                <a:spcPts val="400"/>
              </a:spcAft>
            </a:pPr>
            <a:r>
              <a:rPr sz="1200" b="0">
                <a:solidFill>
                  <a:srgbClr val="3F2E1E"/>
                </a:solidFill>
                <a:latin typeface="Arial"/>
                <a:ea typeface="Arial"/>
                <a:cs typeface="Arial"/>
              </a:rPr>
              <a:t>The cardiac dose is about 0.5 mg/kg (30–50 mg). Draw up only the stroke dose and discard the rest. TNK 0.4 mg/kg is not recommended (Class 3).</a:t>
            </a:r>
          </a:p>
        </p:txBody>
      </p:sp>
      <p:sp>
        <p:nvSpPr>
          <p:cNvPr id="8" name="TextBox 7"/>
          <p:cNvSpPr txBox="1"/>
          <p:nvPr/>
        </p:nvSpPr>
        <p:spPr>
          <a:xfrm>
            <a:off x="4600000" y="1400000"/>
            <a:ext cx="4100000" cy="300000"/>
          </a:xfrm>
          <a:prstGeom prst="rect">
            <a:avLst/>
          </a:prstGeom>
          <a:noFill/>
        </p:spPr>
        <p:txBody>
          <a:bodyPr wrap="square" anchor="t" lIns="54864" rIns="54864" tIns="36576" bIns="36576">
            <a:noAutofit/>
          </a:bodyPr>
          <a:lstStyle/>
          <a:p>
            <a:pPr>
              <a:spcAft>
                <a:spcPts val="400"/>
              </a:spcAft>
            </a:pPr>
            <a:r>
              <a:rPr sz="1200" b="1">
                <a:solidFill>
                  <a:srgbClr val="2E2115"/>
                </a:solidFill>
                <a:latin typeface="Arial"/>
                <a:ea typeface="Arial"/>
                <a:cs typeface="Arial"/>
              </a:rPr>
              <a:t>Trials against alteplase</a:t>
            </a:r>
          </a:p>
        </p:txBody>
      </p:sp>
      <p:graphicFrame>
        <p:nvGraphicFramePr>
          <p:cNvPr id="9" name="Table 8"/>
          <p:cNvGraphicFramePr>
            <a:graphicFrameLocks noGrp="1"/>
          </p:cNvGraphicFramePr>
          <p:nvPr/>
        </p:nvGraphicFramePr>
        <p:xfrm>
          <a:off x="4600000" y="1750000"/>
          <a:ext cx="4100000" cy="2280000"/>
        </p:xfrm>
        <a:graphic>
          <a:graphicData uri="http://schemas.openxmlformats.org/drawingml/2006/table">
            <a:tbl>
              <a:tblPr firstRow="1" bandRow="1">
                <a:tableStyleId>{5940675A-B579-460E-94D1-54222C63F5DA}</a:tableStyleId>
              </a:tblPr>
              <a:tblGrid>
                <a:gridCol w="1800000"/>
                <a:gridCol w="2300000"/>
              </a:tblGrid>
              <a:tr h="380000">
                <a:tc>
                  <a:txBody>
                    <a:bodyPr wrap="square"/>
                    <a:lstStyle/>
                    <a:p>
                      <a:pPr>
                        <a:spcAft>
                          <a:spcPts val="0"/>
                        </a:spcAft>
                      </a:pPr>
                      <a:r>
                        <a:rPr sz="1100" b="1">
                          <a:solidFill>
                            <a:srgbClr val="FFFFFF"/>
                          </a:solidFill>
                          <a:latin typeface="Arial"/>
                          <a:ea typeface="Arial"/>
                          <a:cs typeface="Arial"/>
                        </a:rPr>
                        <a:t>Trial</a:t>
                      </a:r>
                    </a:p>
                  </a:txBody>
                  <a:tcPr marL="60000" marR="60000" marT="30000" marB="30000" anchor="ctr">
                    <a:lnL w="6350">
                      <a:solidFill>
                        <a:srgbClr val="D9C6A8"/>
                      </a:solidFill>
                    </a:lnL>
                    <a:lnR w="6350">
                      <a:solidFill>
                        <a:srgbClr val="D9C6A8"/>
                      </a:solidFill>
                    </a:lnR>
                    <a:lnT w="6350">
                      <a:solidFill>
                        <a:srgbClr val="D9C6A8"/>
                      </a:solidFill>
                    </a:lnT>
                    <a:lnB w="6350">
                      <a:solidFill>
                        <a:srgbClr val="D9C6A8"/>
                      </a:solidFill>
                    </a:lnB>
                    <a:solidFill>
                      <a:srgbClr val="3F2E1E"/>
                    </a:solidFill>
                  </a:tcPr>
                </a:tc>
                <a:tc>
                  <a:txBody>
                    <a:bodyPr wrap="square"/>
                    <a:lstStyle/>
                    <a:p>
                      <a:pPr>
                        <a:spcAft>
                          <a:spcPts val="0"/>
                        </a:spcAft>
                      </a:pPr>
                      <a:r>
                        <a:rPr sz="1100" b="1">
                          <a:solidFill>
                            <a:srgbClr val="FFFFFF"/>
                          </a:solidFill>
                          <a:latin typeface="Arial"/>
                          <a:ea typeface="Arial"/>
                          <a:cs typeface="Arial"/>
                        </a:rPr>
                        <a:t>Result</a:t>
                      </a:r>
                    </a:p>
                  </a:txBody>
                  <a:tcPr marL="60000" marR="60000" marT="30000" marB="30000" anchor="ctr">
                    <a:lnL w="6350">
                      <a:solidFill>
                        <a:srgbClr val="D9C6A8"/>
                      </a:solidFill>
                    </a:lnL>
                    <a:lnR w="6350">
                      <a:solidFill>
                        <a:srgbClr val="D9C6A8"/>
                      </a:solidFill>
                    </a:lnR>
                    <a:lnT w="6350">
                      <a:solidFill>
                        <a:srgbClr val="D9C6A8"/>
                      </a:solidFill>
                    </a:lnT>
                    <a:lnB w="6350">
                      <a:solidFill>
                        <a:srgbClr val="D9C6A8"/>
                      </a:solidFill>
                    </a:lnB>
                    <a:solidFill>
                      <a:srgbClr val="3F2E1E"/>
                    </a:solidFill>
                  </a:tcPr>
                </a:tc>
              </a:tr>
              <a:tr h="380000">
                <a:tc>
                  <a:txBody>
                    <a:bodyPr wrap="square"/>
                    <a:lstStyle/>
                    <a:p>
                      <a:pPr>
                        <a:spcAft>
                          <a:spcPts val="0"/>
                        </a:spcAft>
                      </a:pPr>
                      <a:r>
                        <a:rPr sz="1050" b="1">
                          <a:solidFill>
                            <a:srgbClr val="2B2116"/>
                          </a:solidFill>
                          <a:latin typeface="Arial"/>
                          <a:ea typeface="Arial"/>
                          <a:cs typeface="Arial"/>
                        </a:rPr>
                        <a:t>AcT · Lancet 2022</a:t>
                      </a:r>
                    </a:p>
                  </a:txBody>
                  <a:tcPr marL="60000" marR="60000" marT="30000" marB="30000" anchor="ctr">
                    <a:lnL w="6350">
                      <a:solidFill>
                        <a:srgbClr val="D9C6A8"/>
                      </a:solidFill>
                    </a:lnL>
                    <a:lnR w="6350">
                      <a:solidFill>
                        <a:srgbClr val="D9C6A8"/>
                      </a:solidFill>
                    </a:lnR>
                    <a:lnT w="6350">
                      <a:solidFill>
                        <a:srgbClr val="D9C6A8"/>
                      </a:solidFill>
                    </a:lnT>
                    <a:lnB w="6350">
                      <a:solidFill>
                        <a:srgbClr val="D9C6A8"/>
                      </a:solidFill>
                    </a:lnB>
                    <a:solidFill>
                      <a:srgbClr val="FFFFFF"/>
                    </a:solidFill>
                  </a:tcPr>
                </a:tc>
                <a:tc>
                  <a:txBody>
                    <a:bodyPr wrap="square"/>
                    <a:lstStyle/>
                    <a:p>
                      <a:pPr>
                        <a:spcAft>
                          <a:spcPts val="0"/>
                        </a:spcAft>
                      </a:pPr>
                      <a:r>
                        <a:rPr sz="1050" b="0">
                          <a:solidFill>
                            <a:srgbClr val="2B2116"/>
                          </a:solidFill>
                          <a:latin typeface="Arial"/>
                          <a:ea typeface="Arial"/>
                          <a:cs typeface="Arial"/>
                        </a:rPr>
                        <a:t>Non-inferior</a:t>
                      </a:r>
                    </a:p>
                  </a:txBody>
                  <a:tcPr marL="60000" marR="60000" marT="30000" marB="30000" anchor="ctr">
                    <a:lnL w="6350">
                      <a:solidFill>
                        <a:srgbClr val="D9C6A8"/>
                      </a:solidFill>
                    </a:lnL>
                    <a:lnR w="6350">
                      <a:solidFill>
                        <a:srgbClr val="D9C6A8"/>
                      </a:solidFill>
                    </a:lnR>
                    <a:lnT w="6350">
                      <a:solidFill>
                        <a:srgbClr val="D9C6A8"/>
                      </a:solidFill>
                    </a:lnT>
                    <a:lnB w="6350">
                      <a:solidFill>
                        <a:srgbClr val="D9C6A8"/>
                      </a:solidFill>
                    </a:lnB>
                    <a:solidFill>
                      <a:srgbClr val="FFFFFF"/>
                    </a:solidFill>
                  </a:tcPr>
                </a:tc>
              </a:tr>
              <a:tr h="380000">
                <a:tc>
                  <a:txBody>
                    <a:bodyPr wrap="square"/>
                    <a:lstStyle/>
                    <a:p>
                      <a:pPr>
                        <a:spcAft>
                          <a:spcPts val="0"/>
                        </a:spcAft>
                      </a:pPr>
                      <a:r>
                        <a:rPr sz="1050" b="1">
                          <a:solidFill>
                            <a:srgbClr val="2B2116"/>
                          </a:solidFill>
                          <a:latin typeface="Arial"/>
                          <a:ea typeface="Arial"/>
                          <a:cs typeface="Arial"/>
                        </a:rPr>
                        <a:t>TRACE-2 · Lancet 2023</a:t>
                      </a:r>
                    </a:p>
                  </a:txBody>
                  <a:tcPr marL="60000" marR="60000" marT="30000" marB="30000" anchor="ctr">
                    <a:lnL w="6350">
                      <a:solidFill>
                        <a:srgbClr val="D9C6A8"/>
                      </a:solidFill>
                    </a:lnL>
                    <a:lnR w="6350">
                      <a:solidFill>
                        <a:srgbClr val="D9C6A8"/>
                      </a:solidFill>
                    </a:lnR>
                    <a:lnT w="6350">
                      <a:solidFill>
                        <a:srgbClr val="D9C6A8"/>
                      </a:solidFill>
                    </a:lnT>
                    <a:lnB w="6350">
                      <a:solidFill>
                        <a:srgbClr val="D9C6A8"/>
                      </a:solidFill>
                    </a:lnB>
                    <a:solidFill>
                      <a:srgbClr val="F3EADB"/>
                    </a:solidFill>
                  </a:tcPr>
                </a:tc>
                <a:tc>
                  <a:txBody>
                    <a:bodyPr wrap="square"/>
                    <a:lstStyle/>
                    <a:p>
                      <a:pPr>
                        <a:spcAft>
                          <a:spcPts val="0"/>
                        </a:spcAft>
                      </a:pPr>
                      <a:r>
                        <a:rPr sz="1050" b="0">
                          <a:solidFill>
                            <a:srgbClr val="2B2116"/>
                          </a:solidFill>
                          <a:latin typeface="Arial"/>
                          <a:ea typeface="Arial"/>
                          <a:cs typeface="Arial"/>
                        </a:rPr>
                        <a:t>Non-inferior</a:t>
                      </a:r>
                    </a:p>
                  </a:txBody>
                  <a:tcPr marL="60000" marR="60000" marT="30000" marB="30000" anchor="ctr">
                    <a:lnL w="6350">
                      <a:solidFill>
                        <a:srgbClr val="D9C6A8"/>
                      </a:solidFill>
                    </a:lnL>
                    <a:lnR w="6350">
                      <a:solidFill>
                        <a:srgbClr val="D9C6A8"/>
                      </a:solidFill>
                    </a:lnR>
                    <a:lnT w="6350">
                      <a:solidFill>
                        <a:srgbClr val="D9C6A8"/>
                      </a:solidFill>
                    </a:lnT>
                    <a:lnB w="6350">
                      <a:solidFill>
                        <a:srgbClr val="D9C6A8"/>
                      </a:solidFill>
                    </a:lnB>
                    <a:solidFill>
                      <a:srgbClr val="F3EADB"/>
                    </a:solidFill>
                  </a:tcPr>
                </a:tc>
              </a:tr>
              <a:tr h="380000">
                <a:tc>
                  <a:txBody>
                    <a:bodyPr wrap="square"/>
                    <a:lstStyle/>
                    <a:p>
                      <a:pPr>
                        <a:spcAft>
                          <a:spcPts val="0"/>
                        </a:spcAft>
                      </a:pPr>
                      <a:r>
                        <a:rPr sz="1050" b="1">
                          <a:solidFill>
                            <a:srgbClr val="2B2116"/>
                          </a:solidFill>
                          <a:latin typeface="Arial"/>
                          <a:ea typeface="Arial"/>
                          <a:cs typeface="Arial"/>
                        </a:rPr>
                        <a:t>ATTEST-2 · Lancet Neurol 2024</a:t>
                      </a:r>
                    </a:p>
                  </a:txBody>
                  <a:tcPr marL="60000" marR="60000" marT="30000" marB="30000" anchor="ctr">
                    <a:lnL w="6350">
                      <a:solidFill>
                        <a:srgbClr val="D9C6A8"/>
                      </a:solidFill>
                    </a:lnL>
                    <a:lnR w="6350">
                      <a:solidFill>
                        <a:srgbClr val="D9C6A8"/>
                      </a:solidFill>
                    </a:lnR>
                    <a:lnT w="6350">
                      <a:solidFill>
                        <a:srgbClr val="D9C6A8"/>
                      </a:solidFill>
                    </a:lnT>
                    <a:lnB w="6350">
                      <a:solidFill>
                        <a:srgbClr val="D9C6A8"/>
                      </a:solidFill>
                    </a:lnB>
                    <a:solidFill>
                      <a:srgbClr val="FFFFFF"/>
                    </a:solidFill>
                  </a:tcPr>
                </a:tc>
                <a:tc>
                  <a:txBody>
                    <a:bodyPr wrap="square"/>
                    <a:lstStyle/>
                    <a:p>
                      <a:pPr>
                        <a:spcAft>
                          <a:spcPts val="0"/>
                        </a:spcAft>
                      </a:pPr>
                      <a:r>
                        <a:rPr sz="1050" b="0">
                          <a:solidFill>
                            <a:srgbClr val="2B2116"/>
                          </a:solidFill>
                          <a:latin typeface="Arial"/>
                          <a:ea typeface="Arial"/>
                          <a:cs typeface="Arial"/>
                        </a:rPr>
                        <a:t>Non-inferior</a:t>
                      </a:r>
                    </a:p>
                  </a:txBody>
                  <a:tcPr marL="60000" marR="60000" marT="30000" marB="30000" anchor="ctr">
                    <a:lnL w="6350">
                      <a:solidFill>
                        <a:srgbClr val="D9C6A8"/>
                      </a:solidFill>
                    </a:lnL>
                    <a:lnR w="6350">
                      <a:solidFill>
                        <a:srgbClr val="D9C6A8"/>
                      </a:solidFill>
                    </a:lnR>
                    <a:lnT w="6350">
                      <a:solidFill>
                        <a:srgbClr val="D9C6A8"/>
                      </a:solidFill>
                    </a:lnT>
                    <a:lnB w="6350">
                      <a:solidFill>
                        <a:srgbClr val="D9C6A8"/>
                      </a:solidFill>
                    </a:lnB>
                    <a:solidFill>
                      <a:srgbClr val="FFFFFF"/>
                    </a:solidFill>
                  </a:tcPr>
                </a:tc>
              </a:tr>
              <a:tr h="380000">
                <a:tc>
                  <a:txBody>
                    <a:bodyPr wrap="square"/>
                    <a:lstStyle/>
                    <a:p>
                      <a:pPr>
                        <a:spcAft>
                          <a:spcPts val="0"/>
                        </a:spcAft>
                      </a:pPr>
                      <a:r>
                        <a:rPr sz="1050" b="1">
                          <a:solidFill>
                            <a:srgbClr val="2B2116"/>
                          </a:solidFill>
                          <a:latin typeface="Arial"/>
                          <a:ea typeface="Arial"/>
                          <a:cs typeface="Arial"/>
                        </a:rPr>
                        <a:t>ORIGINAL · JAMA 2024</a:t>
                      </a:r>
                    </a:p>
                  </a:txBody>
                  <a:tcPr marL="60000" marR="60000" marT="30000" marB="30000" anchor="ctr">
                    <a:lnL w="6350">
                      <a:solidFill>
                        <a:srgbClr val="D9C6A8"/>
                      </a:solidFill>
                    </a:lnL>
                    <a:lnR w="6350">
                      <a:solidFill>
                        <a:srgbClr val="D9C6A8"/>
                      </a:solidFill>
                    </a:lnR>
                    <a:lnT w="6350">
                      <a:solidFill>
                        <a:srgbClr val="D9C6A8"/>
                      </a:solidFill>
                    </a:lnT>
                    <a:lnB w="6350">
                      <a:solidFill>
                        <a:srgbClr val="D9C6A8"/>
                      </a:solidFill>
                    </a:lnB>
                    <a:solidFill>
                      <a:srgbClr val="F3EADB"/>
                    </a:solidFill>
                  </a:tcPr>
                </a:tc>
                <a:tc>
                  <a:txBody>
                    <a:bodyPr wrap="square"/>
                    <a:lstStyle/>
                    <a:p>
                      <a:pPr>
                        <a:spcAft>
                          <a:spcPts val="0"/>
                        </a:spcAft>
                      </a:pPr>
                      <a:r>
                        <a:rPr sz="1050" b="0">
                          <a:solidFill>
                            <a:srgbClr val="2B2116"/>
                          </a:solidFill>
                          <a:latin typeface="Arial"/>
                          <a:ea typeface="Arial"/>
                          <a:cs typeface="Arial"/>
                        </a:rPr>
                        <a:t>Non-inferior</a:t>
                      </a:r>
                    </a:p>
                  </a:txBody>
                  <a:tcPr marL="60000" marR="60000" marT="30000" marB="30000" anchor="ctr">
                    <a:lnL w="6350">
                      <a:solidFill>
                        <a:srgbClr val="D9C6A8"/>
                      </a:solidFill>
                    </a:lnL>
                    <a:lnR w="6350">
                      <a:solidFill>
                        <a:srgbClr val="D9C6A8"/>
                      </a:solidFill>
                    </a:lnR>
                    <a:lnT w="6350">
                      <a:solidFill>
                        <a:srgbClr val="D9C6A8"/>
                      </a:solidFill>
                    </a:lnT>
                    <a:lnB w="6350">
                      <a:solidFill>
                        <a:srgbClr val="D9C6A8"/>
                      </a:solidFill>
                    </a:lnB>
                    <a:solidFill>
                      <a:srgbClr val="F3EADB"/>
                    </a:solidFill>
                  </a:tcPr>
                </a:tc>
              </a:tr>
              <a:tr h="380000">
                <a:tc>
                  <a:txBody>
                    <a:bodyPr wrap="square"/>
                    <a:lstStyle/>
                    <a:p>
                      <a:pPr>
                        <a:spcAft>
                          <a:spcPts val="0"/>
                        </a:spcAft>
                      </a:pPr>
                      <a:r>
                        <a:rPr sz="1050" b="1">
                          <a:solidFill>
                            <a:srgbClr val="2B2116"/>
                          </a:solidFill>
                          <a:latin typeface="Arial"/>
                          <a:ea typeface="Arial"/>
                          <a:cs typeface="Arial"/>
                        </a:rPr>
                        <a:t>EXTEND-IA TNK · NEJM 2018</a:t>
                      </a:r>
                    </a:p>
                  </a:txBody>
                  <a:tcPr marL="60000" marR="60000" marT="30000" marB="30000" anchor="ctr">
                    <a:lnL w="6350">
                      <a:solidFill>
                        <a:srgbClr val="D9C6A8"/>
                      </a:solidFill>
                    </a:lnL>
                    <a:lnR w="6350">
                      <a:solidFill>
                        <a:srgbClr val="D9C6A8"/>
                      </a:solidFill>
                    </a:lnR>
                    <a:lnT w="6350">
                      <a:solidFill>
                        <a:srgbClr val="D9C6A8"/>
                      </a:solidFill>
                    </a:lnT>
                    <a:lnB w="6350">
                      <a:solidFill>
                        <a:srgbClr val="D9C6A8"/>
                      </a:solidFill>
                    </a:lnB>
                    <a:solidFill>
                      <a:srgbClr val="FFFFFF"/>
                    </a:solidFill>
                  </a:tcPr>
                </a:tc>
                <a:tc>
                  <a:txBody>
                    <a:bodyPr wrap="square"/>
                    <a:lstStyle/>
                    <a:p>
                      <a:pPr>
                        <a:spcAft>
                          <a:spcPts val="0"/>
                        </a:spcAft>
                      </a:pPr>
                      <a:r>
                        <a:rPr sz="1050" b="0">
                          <a:solidFill>
                            <a:srgbClr val="2B2116"/>
                          </a:solidFill>
                          <a:latin typeface="Arial"/>
                          <a:ea typeface="Arial"/>
                          <a:cs typeface="Arial"/>
                        </a:rPr>
                        <a:t>More reperfusion before thrombectomy (22% vs 10%)</a:t>
                      </a:r>
                    </a:p>
                  </a:txBody>
                  <a:tcPr marL="60000" marR="60000" marT="30000" marB="30000" anchor="ctr">
                    <a:lnL w="6350">
                      <a:solidFill>
                        <a:srgbClr val="D9C6A8"/>
                      </a:solidFill>
                    </a:lnL>
                    <a:lnR w="6350">
                      <a:solidFill>
                        <a:srgbClr val="D9C6A8"/>
                      </a:solidFill>
                    </a:lnR>
                    <a:lnT w="6350">
                      <a:solidFill>
                        <a:srgbClr val="D9C6A8"/>
                      </a:solidFill>
                    </a:lnT>
                    <a:lnB w="6350">
                      <a:solidFill>
                        <a:srgbClr val="D9C6A8"/>
                      </a:solidFill>
                    </a:lnB>
                    <a:solidFill>
                      <a:srgbClr val="FFFFFF"/>
                    </a:solidFill>
                  </a:tcPr>
                </a:tc>
              </a:tr>
            </a:tbl>
          </a:graphicData>
        </a:graphic>
      </p:graphicFrame>
      <p:sp>
        <p:nvSpPr>
          <p:cNvPr id="10" name="TextBox 9"/>
          <p:cNvSpPr txBox="1"/>
          <p:nvPr/>
        </p:nvSpPr>
        <p:spPr>
          <a:xfrm>
            <a:off x="4600000" y="4150000"/>
            <a:ext cx="4100000" cy="450000"/>
          </a:xfrm>
          <a:prstGeom prst="rect">
            <a:avLst/>
          </a:prstGeom>
          <a:noFill/>
        </p:spPr>
        <p:txBody>
          <a:bodyPr wrap="square" anchor="t" lIns="54864" rIns="54864" tIns="36576" bIns="36576">
            <a:noAutofit/>
          </a:bodyPr>
          <a:lstStyle/>
          <a:p>
            <a:pPr>
              <a:spcAft>
                <a:spcPts val="400"/>
              </a:spcAft>
            </a:pPr>
            <a:r>
              <a:rPr sz="1000" b="0">
                <a:solidFill>
                  <a:srgbClr val="3F2E1E"/>
                </a:solidFill>
                <a:latin typeface="Arial"/>
                <a:ea typeface="Arial"/>
                <a:cs typeface="Arial"/>
              </a:rPr>
              <a:t>Same contraindications, BP targets and monitoring as alteplase; symptomatic ICH rates similar.</a:t>
            </a:r>
          </a:p>
        </p:txBody>
      </p:sp>
      <p:sp>
        <p:nvSpPr>
          <p:cNvPr id="11" name="Source"/>
          <p:cNvSpPr txBox="1"/>
          <p:nvPr/>
        </p:nvSpPr>
        <p:spPr>
          <a:xfrm>
            <a:off x="512064" y="4780000"/>
            <a:ext cx="8110800" cy="260000"/>
          </a:xfrm>
          <a:prstGeom prst="rect">
            <a:avLst/>
          </a:prstGeom>
          <a:noFill/>
        </p:spPr>
        <p:txBody>
          <a:bodyPr wrap="square" anchor="t" tIns="36576" bIns="36576">
            <a:noAutofit/>
          </a:bodyPr>
          <a:lstStyle/>
          <a:p>
            <a:pPr>
              <a:spcAft>
                <a:spcPts val="400"/>
              </a:spcAft>
            </a:pPr>
            <a:r>
              <a:rPr sz="900" b="0">
                <a:solidFill>
                  <a:srgbClr val="6B4A2B"/>
                </a:solidFill>
                <a:latin typeface="Arial"/>
                <a:ea typeface="Arial"/>
                <a:cs typeface="Arial"/>
              </a:rPr>
              <a:t>AHA/ASA 2026: TNK 0.25 mg/kg or alteplase 0.9 mg/kg — Class 1, LOE A. ESO 2023: TNK preferred when LVO.</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pic>
        <p:nvPicPr>
          <p:cNvPr id="12" name="Background" descr="image.png"/>
          <p:cNvPicPr>
            <a:picLocks noChangeAspect="1"/>
          </p:cNvPicPr>
          <p:nvPr/>
        </p:nvPicPr>
        <p:blipFill>
          <a:blip r:embed="rId2"/>
          <a:stretch>
            <a:fillRect/>
          </a:stretch>
        </p:blipFill>
        <p:spPr>
          <a:xfrm>
            <a:off x="0" y="0"/>
            <a:ext cx="9144000" cy="5143500"/>
          </a:xfrm>
          <a:prstGeom prst="rect">
            <a:avLst/>
          </a:prstGeom>
        </p:spPr>
      </p:pic>
      <p:sp>
        <p:nvSpPr>
          <p:cNvPr id="2" name="Title"/>
          <p:cNvSpPr txBox="1"/>
          <p:nvPr/>
        </p:nvSpPr>
        <p:spPr>
          <a:xfrm>
            <a:off x="512064" y="146304"/>
            <a:ext cx="8110800" cy="896100"/>
          </a:xfrm>
          <a:prstGeom prst="rect">
            <a:avLst/>
          </a:prstGeom>
          <a:noFill/>
        </p:spPr>
        <p:txBody>
          <a:bodyPr wrap="square" anchor="b" tIns="36576" bIns="36576">
            <a:noAutofit/>
          </a:bodyPr>
          <a:lstStyle/>
          <a:p>
            <a:pPr>
              <a:spcAft>
                <a:spcPts val="400"/>
              </a:spcAft>
            </a:pPr>
            <a:r>
              <a:rPr sz="2400" b="1">
                <a:solidFill>
                  <a:srgbClr val="6B4A2B"/>
                </a:solidFill>
                <a:latin typeface="Georgia"/>
                <a:ea typeface="Georgia"/>
                <a:cs typeface="Georgia"/>
              </a:rPr>
              <a:t>Beyond 4.5 Hours: Is There Penumbra?</a:t>
            </a:r>
          </a:p>
        </p:txBody>
      </p:sp>
      <p:sp>
        <p:nvSpPr>
          <p:cNvPr id="3" name="Subtitle"/>
          <p:cNvSpPr txBox="1"/>
          <p:nvPr/>
        </p:nvSpPr>
        <p:spPr>
          <a:xfrm>
            <a:off x="512064" y="960000"/>
            <a:ext cx="8110800" cy="330000"/>
          </a:xfrm>
          <a:prstGeom prst="rect">
            <a:avLst/>
          </a:prstGeom>
          <a:noFill/>
        </p:spPr>
        <p:txBody>
          <a:bodyPr wrap="square" anchor="t" tIns="36576" bIns="36576">
            <a:noAutofit/>
          </a:bodyPr>
          <a:lstStyle/>
          <a:p>
            <a:pPr>
              <a:spcAft>
                <a:spcPts val="400"/>
              </a:spcAft>
            </a:pPr>
            <a:r>
              <a:rPr sz="1250" b="0" i="1">
                <a:solidFill>
                  <a:srgbClr val="6B4A2B"/>
                </a:solidFill>
                <a:latin typeface="Arial"/>
                <a:ea typeface="Arial"/>
                <a:cs typeface="Arial"/>
              </a:rPr>
              <a:t>After 4.5 h the question is not “how long?” but “what is still alive?”</a:t>
            </a:r>
          </a:p>
        </p:txBody>
      </p:sp>
      <p:pic>
        <p:nvPicPr>
          <p:cNvPr id="4" name="Core and penumbra" descr="penumbra.png"/>
          <p:cNvPicPr>
            <a:picLocks noChangeAspect="1"/>
          </p:cNvPicPr>
          <p:nvPr/>
        </p:nvPicPr>
        <p:blipFill>
          <a:blip r:embed="rId3"/>
          <a:stretch>
            <a:fillRect/>
          </a:stretch>
        </p:blipFill>
        <p:spPr>
          <a:xfrm>
            <a:off x="650000" y="1400000"/>
            <a:ext cx="3100000" cy="3100000"/>
          </a:xfrm>
          <a:prstGeom prst="rect">
            <a:avLst/>
          </a:prstGeom>
        </p:spPr>
      </p:pic>
      <p:sp>
        <p:nvSpPr>
          <p:cNvPr id="5" name="TextBox 4"/>
          <p:cNvSpPr txBox="1"/>
          <p:nvPr/>
        </p:nvSpPr>
        <p:spPr>
          <a:xfrm>
            <a:off x="4000000" y="1450000"/>
            <a:ext cx="4650000" cy="950000"/>
          </a:xfrm>
          <a:prstGeom prst="rect">
            <a:avLst/>
          </a:prstGeom>
          <a:solidFill>
            <a:srgbClr val="F3EADB"/>
          </a:solidFill>
          <a:ln>
            <a:noFill/>
          </a:ln>
        </p:spPr>
        <p:txBody>
          <a:bodyPr wrap="square">
            <a:noAutofit/>
          </a:bodyPr>
          <a:lstStyle/>
          <a:p/>
        </p:txBody>
      </p:sp>
      <p:sp>
        <p:nvSpPr>
          <p:cNvPr id="6" name="TextBox 5"/>
          <p:cNvSpPr txBox="1"/>
          <p:nvPr/>
        </p:nvSpPr>
        <p:spPr>
          <a:xfrm>
            <a:off x="4100000" y="1500000"/>
            <a:ext cx="4450000" cy="850000"/>
          </a:xfrm>
          <a:prstGeom prst="rect">
            <a:avLst/>
          </a:prstGeom>
          <a:noFill/>
        </p:spPr>
        <p:txBody>
          <a:bodyPr wrap="square" anchor="ctr" lIns="54864" rIns="54864" tIns="36576" bIns="36576">
            <a:noAutofit/>
          </a:bodyPr>
          <a:lstStyle/>
          <a:p>
            <a:pPr>
              <a:spcAft>
                <a:spcPts val="200"/>
              </a:spcAft>
            </a:pPr>
            <a:r>
              <a:rPr sz="1150" b="1">
                <a:solidFill>
                  <a:srgbClr val="2E2115"/>
                </a:solidFill>
                <a:latin typeface="Arial"/>
                <a:ea typeface="Arial"/>
                <a:cs typeface="Arial"/>
              </a:rPr>
              <a:t>Automated CTP or MR perfusion</a:t>
            </a:r>
          </a:p>
          <a:p>
            <a:pPr>
              <a:spcAft>
                <a:spcPts val="400"/>
              </a:spcAft>
            </a:pPr>
            <a:r>
              <a:rPr sz="1050" b="0">
                <a:solidFill>
                  <a:srgbClr val="3F2E1E"/>
                </a:solidFill>
                <a:latin typeface="Arial"/>
                <a:ea typeface="Arial"/>
                <a:cs typeface="Arial"/>
              </a:rPr>
              <a:t>Core &lt; 70 mL · penumbra ≥ 10 mL · mismatch ratio ≥ 1.2  (EXTEND, NEJM 2019)</a:t>
            </a:r>
          </a:p>
        </p:txBody>
      </p:sp>
      <p:sp>
        <p:nvSpPr>
          <p:cNvPr id="7" name="TextBox 6"/>
          <p:cNvSpPr txBox="1"/>
          <p:nvPr/>
        </p:nvSpPr>
        <p:spPr>
          <a:xfrm>
            <a:off x="4000000" y="2530000"/>
            <a:ext cx="4650000" cy="950000"/>
          </a:xfrm>
          <a:prstGeom prst="rect">
            <a:avLst/>
          </a:prstGeom>
          <a:solidFill>
            <a:srgbClr val="F3EADB"/>
          </a:solidFill>
          <a:ln>
            <a:noFill/>
          </a:ln>
        </p:spPr>
        <p:txBody>
          <a:bodyPr wrap="square">
            <a:noAutofit/>
          </a:bodyPr>
          <a:lstStyle/>
          <a:p/>
        </p:txBody>
      </p:sp>
      <p:sp>
        <p:nvSpPr>
          <p:cNvPr id="8" name="TextBox 7"/>
          <p:cNvSpPr txBox="1"/>
          <p:nvPr/>
        </p:nvSpPr>
        <p:spPr>
          <a:xfrm>
            <a:off x="4100000" y="2580000"/>
            <a:ext cx="4450000" cy="850000"/>
          </a:xfrm>
          <a:prstGeom prst="rect">
            <a:avLst/>
          </a:prstGeom>
          <a:noFill/>
        </p:spPr>
        <p:txBody>
          <a:bodyPr wrap="square" anchor="ctr" lIns="54864" rIns="54864" tIns="36576" bIns="36576">
            <a:noAutofit/>
          </a:bodyPr>
          <a:lstStyle/>
          <a:p>
            <a:pPr>
              <a:spcAft>
                <a:spcPts val="200"/>
              </a:spcAft>
            </a:pPr>
            <a:r>
              <a:rPr sz="1150" b="1">
                <a:solidFill>
                  <a:srgbClr val="2E2115"/>
                </a:solidFill>
                <a:latin typeface="Arial"/>
                <a:ea typeface="Arial"/>
                <a:cs typeface="Arial"/>
              </a:rPr>
              <a:t>Wake-up stroke on MRI</a:t>
            </a:r>
          </a:p>
          <a:p>
            <a:pPr>
              <a:spcAft>
                <a:spcPts val="400"/>
              </a:spcAft>
            </a:pPr>
            <a:r>
              <a:rPr sz="1050" b="0">
                <a:solidFill>
                  <a:srgbClr val="3F2E1E"/>
                </a:solidFill>
                <a:latin typeface="Arial"/>
                <a:ea typeface="Arial"/>
                <a:cs typeface="Arial"/>
              </a:rPr>
              <a:t>DWI lesion &lt; ⅓ of the MCA territory with no marked FLAIR change  (WAKE-UP, NEJM 2018)</a:t>
            </a:r>
          </a:p>
        </p:txBody>
      </p:sp>
      <p:sp>
        <p:nvSpPr>
          <p:cNvPr id="9" name="TextBox 8"/>
          <p:cNvSpPr txBox="1"/>
          <p:nvPr/>
        </p:nvSpPr>
        <p:spPr>
          <a:xfrm>
            <a:off x="4000000" y="3610000"/>
            <a:ext cx="4650000" cy="950000"/>
          </a:xfrm>
          <a:prstGeom prst="rect">
            <a:avLst/>
          </a:prstGeom>
          <a:solidFill>
            <a:srgbClr val="FFFFFF"/>
          </a:solidFill>
          <a:ln w="9525">
            <a:solidFill>
              <a:srgbClr val="B66C4E"/>
            </a:solidFill>
          </a:ln>
        </p:spPr>
        <p:txBody>
          <a:bodyPr wrap="square">
            <a:noAutofit/>
          </a:bodyPr>
          <a:lstStyle/>
          <a:p/>
        </p:txBody>
      </p:sp>
      <p:sp>
        <p:nvSpPr>
          <p:cNvPr id="10" name="TextBox 9"/>
          <p:cNvSpPr txBox="1"/>
          <p:nvPr/>
        </p:nvSpPr>
        <p:spPr>
          <a:xfrm>
            <a:off x="4100000" y="3660000"/>
            <a:ext cx="4450000" cy="850000"/>
          </a:xfrm>
          <a:prstGeom prst="rect">
            <a:avLst/>
          </a:prstGeom>
          <a:noFill/>
        </p:spPr>
        <p:txBody>
          <a:bodyPr wrap="square" anchor="ctr" lIns="54864" rIns="54864" tIns="36576" bIns="36576">
            <a:noAutofit/>
          </a:bodyPr>
          <a:lstStyle/>
          <a:p>
            <a:pPr>
              <a:spcAft>
                <a:spcPts val="200"/>
              </a:spcAft>
            </a:pPr>
            <a:r>
              <a:rPr sz="1150" b="1">
                <a:solidFill>
                  <a:srgbClr val="9A3B2E"/>
                </a:solidFill>
                <a:latin typeface="Arial"/>
                <a:ea typeface="Arial"/>
                <a:cs typeface="Arial"/>
              </a:rPr>
              <a:t>The price</a:t>
            </a:r>
          </a:p>
          <a:p>
            <a:pPr>
              <a:spcAft>
                <a:spcPts val="400"/>
              </a:spcAft>
            </a:pPr>
            <a:r>
              <a:rPr sz="1050" b="0">
                <a:solidFill>
                  <a:srgbClr val="3F2E1E"/>
                </a:solidFill>
                <a:latin typeface="Arial"/>
                <a:ea typeface="Arial"/>
                <a:cs typeface="Arial"/>
              </a:rPr>
              <a:t>Symptomatic ICH 6.2% vs 0.9% in EXTEND — why the guideline says Class 2a, not Class 1</a:t>
            </a:r>
          </a:p>
        </p:txBody>
      </p:sp>
      <p:sp>
        <p:nvSpPr>
          <p:cNvPr id="11" name="Source"/>
          <p:cNvSpPr txBox="1"/>
          <p:nvPr/>
        </p:nvSpPr>
        <p:spPr>
          <a:xfrm>
            <a:off x="512064" y="4750000"/>
            <a:ext cx="8110800" cy="260000"/>
          </a:xfrm>
          <a:prstGeom prst="rect">
            <a:avLst/>
          </a:prstGeom>
          <a:noFill/>
        </p:spPr>
        <p:txBody>
          <a:bodyPr wrap="square" anchor="t" tIns="36576" bIns="36576">
            <a:noAutofit/>
          </a:bodyPr>
          <a:lstStyle/>
          <a:p>
            <a:pPr>
              <a:spcAft>
                <a:spcPts val="400"/>
              </a:spcAft>
            </a:pPr>
            <a:r>
              <a:rPr sz="900" b="0">
                <a:solidFill>
                  <a:srgbClr val="6B4A2B"/>
                </a:solidFill>
                <a:latin typeface="Arial"/>
                <a:ea typeface="Arial"/>
                <a:cs typeface="Arial"/>
              </a:rPr>
              <a:t>AHA/ASA 2026: 4.5–9 h or ≤ 9 h from mid-sleep with penumbra — Class 2a, LOE B-R. ESO 2021: recommended (strong, low-quality evidence).</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pic>
        <p:nvPicPr>
          <p:cNvPr id="6" name="Background" descr="image.png"/>
          <p:cNvPicPr>
            <a:picLocks noChangeAspect="1"/>
          </p:cNvPicPr>
          <p:nvPr/>
        </p:nvPicPr>
        <p:blipFill>
          <a:blip r:embed="rId2"/>
          <a:stretch>
            <a:fillRect/>
          </a:stretch>
        </p:blipFill>
        <p:spPr>
          <a:xfrm>
            <a:off x="0" y="0"/>
            <a:ext cx="9144000" cy="5143500"/>
          </a:xfrm>
          <a:prstGeom prst="rect">
            <a:avLst/>
          </a:prstGeom>
        </p:spPr>
      </p:pic>
      <p:sp>
        <p:nvSpPr>
          <p:cNvPr id="2" name="Title"/>
          <p:cNvSpPr txBox="1"/>
          <p:nvPr/>
        </p:nvSpPr>
        <p:spPr>
          <a:xfrm>
            <a:off x="512064" y="146304"/>
            <a:ext cx="8110800" cy="896100"/>
          </a:xfrm>
          <a:prstGeom prst="rect">
            <a:avLst/>
          </a:prstGeom>
          <a:noFill/>
        </p:spPr>
        <p:txBody>
          <a:bodyPr wrap="square" anchor="b" tIns="36576" bIns="36576">
            <a:noAutofit/>
          </a:bodyPr>
          <a:lstStyle/>
          <a:p>
            <a:pPr>
              <a:spcAft>
                <a:spcPts val="400"/>
              </a:spcAft>
            </a:pPr>
            <a:r>
              <a:rPr sz="2400" b="1">
                <a:solidFill>
                  <a:srgbClr val="6B4A2B"/>
                </a:solidFill>
                <a:latin typeface="Georgia"/>
                <a:ea typeface="Georgia"/>
                <a:cs typeface="Georgia"/>
              </a:rPr>
              <a:t>AHA vs ESO: Thrombolysis</a:t>
            </a:r>
          </a:p>
        </p:txBody>
      </p:sp>
      <p:sp>
        <p:nvSpPr>
          <p:cNvPr id="3" name="Subtitle"/>
          <p:cNvSpPr txBox="1"/>
          <p:nvPr/>
        </p:nvSpPr>
        <p:spPr>
          <a:xfrm>
            <a:off x="512064" y="960000"/>
            <a:ext cx="8110800" cy="330000"/>
          </a:xfrm>
          <a:prstGeom prst="rect">
            <a:avLst/>
          </a:prstGeom>
          <a:noFill/>
        </p:spPr>
        <p:txBody>
          <a:bodyPr wrap="square" anchor="t" tIns="36576" bIns="36576">
            <a:noAutofit/>
          </a:bodyPr>
          <a:lstStyle/>
          <a:p>
            <a:pPr>
              <a:spcAft>
                <a:spcPts val="400"/>
              </a:spcAft>
            </a:pPr>
            <a:r>
              <a:rPr sz="1250" b="0" i="1">
                <a:solidFill>
                  <a:srgbClr val="6B4A2B"/>
                </a:solidFill>
                <a:latin typeface="Arial"/>
                <a:ea typeface="Arial"/>
                <a:cs typeface="Arial"/>
              </a:rPr>
              <a:t>AHA/ASA 2026: Class + level of evidence  ·  ESO: GRADE — strong/weak + quality of evidence</a:t>
            </a:r>
          </a:p>
        </p:txBody>
      </p:sp>
      <p:graphicFrame>
        <p:nvGraphicFramePr>
          <p:cNvPr id="4" name="Table 3"/>
          <p:cNvGraphicFramePr>
            <a:graphicFrameLocks noGrp="1"/>
          </p:cNvGraphicFramePr>
          <p:nvPr/>
        </p:nvGraphicFramePr>
        <p:xfrm>
          <a:off x="512064" y="1380000"/>
          <a:ext cx="8110800" cy="3080000"/>
        </p:xfrm>
        <a:graphic>
          <a:graphicData uri="http://schemas.openxmlformats.org/drawingml/2006/table">
            <a:tbl>
              <a:tblPr firstRow="1" bandRow="1">
                <a:tableStyleId>{5940675A-B579-460E-94D1-54222C63F5DA}</a:tableStyleId>
              </a:tblPr>
              <a:tblGrid>
                <a:gridCol w="1650000"/>
                <a:gridCol w="2550000"/>
                <a:gridCol w="2600000"/>
                <a:gridCol w="1310800"/>
              </a:tblGrid>
              <a:tr h="440000">
                <a:tc>
                  <a:txBody>
                    <a:bodyPr wrap="square"/>
                    <a:lstStyle/>
                    <a:p>
                      <a:pPr>
                        <a:spcAft>
                          <a:spcPts val="0"/>
                        </a:spcAft>
                      </a:pPr>
                      <a:r>
                        <a:rPr sz="1000" b="1">
                          <a:solidFill>
                            <a:srgbClr val="FFFFFF"/>
                          </a:solidFill>
                          <a:latin typeface="Arial"/>
                          <a:ea typeface="Arial"/>
                          <a:cs typeface="Arial"/>
                        </a:rPr>
                        <a:t>Question</a:t>
                      </a:r>
                    </a:p>
                  </a:txBody>
                  <a:tcPr marL="60000" marR="60000" marT="30000" marB="30000" anchor="ctr">
                    <a:lnL w="6350">
                      <a:solidFill>
                        <a:srgbClr val="D9C6A8"/>
                      </a:solidFill>
                    </a:lnL>
                    <a:lnR w="6350">
                      <a:solidFill>
                        <a:srgbClr val="D9C6A8"/>
                      </a:solidFill>
                    </a:lnR>
                    <a:lnT w="6350">
                      <a:solidFill>
                        <a:srgbClr val="D9C6A8"/>
                      </a:solidFill>
                    </a:lnT>
                    <a:lnB w="6350">
                      <a:solidFill>
                        <a:srgbClr val="D9C6A8"/>
                      </a:solidFill>
                    </a:lnB>
                    <a:solidFill>
                      <a:srgbClr val="3F2E1E"/>
                    </a:solidFill>
                  </a:tcPr>
                </a:tc>
                <a:tc>
                  <a:txBody>
                    <a:bodyPr wrap="square"/>
                    <a:lstStyle/>
                    <a:p>
                      <a:pPr>
                        <a:spcAft>
                          <a:spcPts val="0"/>
                        </a:spcAft>
                      </a:pPr>
                      <a:r>
                        <a:rPr sz="1000" b="1">
                          <a:solidFill>
                            <a:srgbClr val="FFFFFF"/>
                          </a:solidFill>
                          <a:latin typeface="Arial"/>
                          <a:ea typeface="Arial"/>
                          <a:cs typeface="Arial"/>
                        </a:rPr>
                        <a:t>AHA/ASA 2026</a:t>
                      </a:r>
                    </a:p>
                  </a:txBody>
                  <a:tcPr marL="60000" marR="60000" marT="30000" marB="30000" anchor="ctr">
                    <a:lnL w="6350">
                      <a:solidFill>
                        <a:srgbClr val="D9C6A8"/>
                      </a:solidFill>
                    </a:lnL>
                    <a:lnR w="6350">
                      <a:solidFill>
                        <a:srgbClr val="D9C6A8"/>
                      </a:solidFill>
                    </a:lnR>
                    <a:lnT w="6350">
                      <a:solidFill>
                        <a:srgbClr val="D9C6A8"/>
                      </a:solidFill>
                    </a:lnT>
                    <a:lnB w="6350">
                      <a:solidFill>
                        <a:srgbClr val="D9C6A8"/>
                      </a:solidFill>
                    </a:lnB>
                    <a:solidFill>
                      <a:srgbClr val="3F2E1E"/>
                    </a:solidFill>
                  </a:tcPr>
                </a:tc>
                <a:tc>
                  <a:txBody>
                    <a:bodyPr wrap="square"/>
                    <a:lstStyle/>
                    <a:p>
                      <a:pPr>
                        <a:spcAft>
                          <a:spcPts val="0"/>
                        </a:spcAft>
                      </a:pPr>
                      <a:r>
                        <a:rPr sz="1000" b="1">
                          <a:solidFill>
                            <a:srgbClr val="FFFFFF"/>
                          </a:solidFill>
                          <a:latin typeface="Arial"/>
                          <a:ea typeface="Arial"/>
                          <a:cs typeface="Arial"/>
                        </a:rPr>
                        <a:t>ESO</a:t>
                      </a:r>
                    </a:p>
                  </a:txBody>
                  <a:tcPr marL="60000" marR="60000" marT="30000" marB="30000" anchor="ctr">
                    <a:lnL w="6350">
                      <a:solidFill>
                        <a:srgbClr val="D9C6A8"/>
                      </a:solidFill>
                    </a:lnL>
                    <a:lnR w="6350">
                      <a:solidFill>
                        <a:srgbClr val="D9C6A8"/>
                      </a:solidFill>
                    </a:lnR>
                    <a:lnT w="6350">
                      <a:solidFill>
                        <a:srgbClr val="D9C6A8"/>
                      </a:solidFill>
                    </a:lnT>
                    <a:lnB w="6350">
                      <a:solidFill>
                        <a:srgbClr val="D9C6A8"/>
                      </a:solidFill>
                    </a:lnB>
                    <a:solidFill>
                      <a:srgbClr val="3F2E1E"/>
                    </a:solidFill>
                  </a:tcPr>
                </a:tc>
                <a:tc>
                  <a:txBody>
                    <a:bodyPr wrap="square"/>
                    <a:lstStyle/>
                    <a:p>
                      <a:pPr>
                        <a:spcAft>
                          <a:spcPts val="0"/>
                        </a:spcAft>
                      </a:pPr>
                      <a:r>
                        <a:rPr sz="1000" b="1">
                          <a:solidFill>
                            <a:srgbClr val="FFFFFF"/>
                          </a:solidFill>
                          <a:latin typeface="Arial"/>
                          <a:ea typeface="Arial"/>
                          <a:cs typeface="Arial"/>
                        </a:rPr>
                        <a:t>Verdict</a:t>
                      </a:r>
                    </a:p>
                  </a:txBody>
                  <a:tcPr marL="60000" marR="60000" marT="30000" marB="30000" anchor="ctr">
                    <a:lnL w="6350">
                      <a:solidFill>
                        <a:srgbClr val="D9C6A8"/>
                      </a:solidFill>
                    </a:lnL>
                    <a:lnR w="6350">
                      <a:solidFill>
                        <a:srgbClr val="D9C6A8"/>
                      </a:solidFill>
                    </a:lnR>
                    <a:lnT w="6350">
                      <a:solidFill>
                        <a:srgbClr val="D9C6A8"/>
                      </a:solidFill>
                    </a:lnT>
                    <a:lnB w="6350">
                      <a:solidFill>
                        <a:srgbClr val="D9C6A8"/>
                      </a:solidFill>
                    </a:lnB>
                    <a:solidFill>
                      <a:srgbClr val="3F2E1E"/>
                    </a:solidFill>
                  </a:tcPr>
                </a:tc>
              </a:tr>
              <a:tr h="440000">
                <a:tc>
                  <a:txBody>
                    <a:bodyPr wrap="square"/>
                    <a:lstStyle/>
                    <a:p>
                      <a:pPr>
                        <a:spcAft>
                          <a:spcPts val="0"/>
                        </a:spcAft>
                      </a:pPr>
                      <a:r>
                        <a:rPr sz="900" b="1">
                          <a:solidFill>
                            <a:srgbClr val="2B2116"/>
                          </a:solidFill>
                          <a:latin typeface="Arial"/>
                          <a:ea typeface="Arial"/>
                          <a:cs typeface="Arial"/>
                        </a:rPr>
                        <a:t>Tenecteplase &lt; 4.5 h</a:t>
                      </a:r>
                    </a:p>
                  </a:txBody>
                  <a:tcPr marL="60000" marR="60000" marT="30000" marB="30000" anchor="ctr">
                    <a:lnL w="6350">
                      <a:solidFill>
                        <a:srgbClr val="D9C6A8"/>
                      </a:solidFill>
                    </a:lnL>
                    <a:lnR w="6350">
                      <a:solidFill>
                        <a:srgbClr val="D9C6A8"/>
                      </a:solidFill>
                    </a:lnR>
                    <a:lnT w="6350">
                      <a:solidFill>
                        <a:srgbClr val="D9C6A8"/>
                      </a:solidFill>
                    </a:lnT>
                    <a:lnB w="6350">
                      <a:solidFill>
                        <a:srgbClr val="D9C6A8"/>
                      </a:solidFill>
                    </a:lnB>
                    <a:solidFill>
                      <a:srgbClr val="FFFFFF"/>
                    </a:solidFill>
                  </a:tcPr>
                </a:tc>
                <a:tc>
                  <a:txBody>
                    <a:bodyPr wrap="square"/>
                    <a:lstStyle/>
                    <a:p>
                      <a:pPr>
                        <a:spcAft>
                          <a:spcPts val="0"/>
                        </a:spcAft>
                      </a:pPr>
                      <a:r>
                        <a:rPr sz="900" b="0">
                          <a:solidFill>
                            <a:srgbClr val="2B2116"/>
                          </a:solidFill>
                          <a:latin typeface="Arial"/>
                          <a:ea typeface="Arial"/>
                          <a:cs typeface="Arial"/>
                        </a:rPr>
                        <a:t>0.25 mg/kg or alteplase — Class 1, LOE A</a:t>
                      </a:r>
                    </a:p>
                  </a:txBody>
                  <a:tcPr marL="60000" marR="60000" marT="30000" marB="30000" anchor="ctr">
                    <a:lnL w="6350">
                      <a:solidFill>
                        <a:srgbClr val="D9C6A8"/>
                      </a:solidFill>
                    </a:lnL>
                    <a:lnR w="6350">
                      <a:solidFill>
                        <a:srgbClr val="D9C6A8"/>
                      </a:solidFill>
                    </a:lnR>
                    <a:lnT w="6350">
                      <a:solidFill>
                        <a:srgbClr val="D9C6A8"/>
                      </a:solidFill>
                    </a:lnT>
                    <a:lnB w="6350">
                      <a:solidFill>
                        <a:srgbClr val="D9C6A8"/>
                      </a:solidFill>
                    </a:lnB>
                    <a:solidFill>
                      <a:srgbClr val="FFFFFF"/>
                    </a:solidFill>
                  </a:tcPr>
                </a:tc>
                <a:tc>
                  <a:txBody>
                    <a:bodyPr wrap="square"/>
                    <a:lstStyle/>
                    <a:p>
                      <a:pPr>
                        <a:spcAft>
                          <a:spcPts val="0"/>
                        </a:spcAft>
                      </a:pPr>
                      <a:r>
                        <a:rPr sz="900" b="0">
                          <a:solidFill>
                            <a:srgbClr val="2B2116"/>
                          </a:solidFill>
                          <a:latin typeface="Arial"/>
                          <a:ea typeface="Arial"/>
                          <a:cs typeface="Arial"/>
                        </a:rPr>
                        <a:t>Alternative to alteplase — strong, moderate quality (2023)</a:t>
                      </a:r>
                    </a:p>
                  </a:txBody>
                  <a:tcPr marL="60000" marR="60000" marT="30000" marB="30000" anchor="ctr">
                    <a:lnL w="6350">
                      <a:solidFill>
                        <a:srgbClr val="D9C6A8"/>
                      </a:solidFill>
                    </a:lnL>
                    <a:lnR w="6350">
                      <a:solidFill>
                        <a:srgbClr val="D9C6A8"/>
                      </a:solidFill>
                    </a:lnR>
                    <a:lnT w="6350">
                      <a:solidFill>
                        <a:srgbClr val="D9C6A8"/>
                      </a:solidFill>
                    </a:lnT>
                    <a:lnB w="6350">
                      <a:solidFill>
                        <a:srgbClr val="D9C6A8"/>
                      </a:solidFill>
                    </a:lnB>
                    <a:solidFill>
                      <a:srgbClr val="FFFFFF"/>
                    </a:solidFill>
                  </a:tcPr>
                </a:tc>
                <a:tc>
                  <a:txBody>
                    <a:bodyPr wrap="square"/>
                    <a:lstStyle/>
                    <a:p>
                      <a:pPr>
                        <a:spcAft>
                          <a:spcPts val="0"/>
                        </a:spcAft>
                      </a:pPr>
                      <a:r>
                        <a:rPr sz="900" b="1">
                          <a:solidFill>
                            <a:srgbClr val="3E6B48"/>
                          </a:solidFill>
                          <a:latin typeface="Arial"/>
                          <a:ea typeface="Arial"/>
                          <a:cs typeface="Arial"/>
                        </a:rPr>
                        <a:t>Agree</a:t>
                      </a:r>
                    </a:p>
                  </a:txBody>
                  <a:tcPr marL="60000" marR="60000" marT="30000" marB="30000" anchor="ctr">
                    <a:lnL w="6350">
                      <a:solidFill>
                        <a:srgbClr val="D9C6A8"/>
                      </a:solidFill>
                    </a:lnL>
                    <a:lnR w="6350">
                      <a:solidFill>
                        <a:srgbClr val="D9C6A8"/>
                      </a:solidFill>
                    </a:lnR>
                    <a:lnT w="6350">
                      <a:solidFill>
                        <a:srgbClr val="D9C6A8"/>
                      </a:solidFill>
                    </a:lnT>
                    <a:lnB w="6350">
                      <a:solidFill>
                        <a:srgbClr val="D9C6A8"/>
                      </a:solidFill>
                    </a:lnB>
                    <a:solidFill>
                      <a:srgbClr val="FFFFFF"/>
                    </a:solidFill>
                  </a:tcPr>
                </a:tc>
              </a:tr>
              <a:tr h="440000">
                <a:tc>
                  <a:txBody>
                    <a:bodyPr wrap="square"/>
                    <a:lstStyle/>
                    <a:p>
                      <a:pPr>
                        <a:spcAft>
                          <a:spcPts val="0"/>
                        </a:spcAft>
                      </a:pPr>
                      <a:r>
                        <a:rPr sz="900" b="1">
                          <a:solidFill>
                            <a:srgbClr val="2B2116"/>
                          </a:solidFill>
                          <a:latin typeface="Arial"/>
                          <a:ea typeface="Arial"/>
                          <a:cs typeface="Arial"/>
                        </a:rPr>
                        <a:t>LVO going to thrombectomy</a:t>
                      </a:r>
                    </a:p>
                  </a:txBody>
                  <a:tcPr marL="60000" marR="60000" marT="30000" marB="30000" anchor="ctr">
                    <a:lnL w="6350">
                      <a:solidFill>
                        <a:srgbClr val="D9C6A8"/>
                      </a:solidFill>
                    </a:lnL>
                    <a:lnR w="6350">
                      <a:solidFill>
                        <a:srgbClr val="D9C6A8"/>
                      </a:solidFill>
                    </a:lnR>
                    <a:lnT w="6350">
                      <a:solidFill>
                        <a:srgbClr val="D9C6A8"/>
                      </a:solidFill>
                    </a:lnT>
                    <a:lnB w="6350">
                      <a:solidFill>
                        <a:srgbClr val="D9C6A8"/>
                      </a:solidFill>
                    </a:lnB>
                    <a:solidFill>
                      <a:srgbClr val="F3EADB"/>
                    </a:solidFill>
                  </a:tcPr>
                </a:tc>
                <a:tc>
                  <a:txBody>
                    <a:bodyPr wrap="square"/>
                    <a:lstStyle/>
                    <a:p>
                      <a:pPr>
                        <a:spcAft>
                          <a:spcPts val="0"/>
                        </a:spcAft>
                      </a:pPr>
                      <a:r>
                        <a:rPr sz="900" b="0">
                          <a:solidFill>
                            <a:srgbClr val="2B2116"/>
                          </a:solidFill>
                          <a:latin typeface="Arial"/>
                          <a:ea typeface="Arial"/>
                          <a:cs typeface="Arial"/>
                        </a:rPr>
                        <a:t>Either agent; never skip IVT (Class 1)</a:t>
                      </a:r>
                    </a:p>
                  </a:txBody>
                  <a:tcPr marL="60000" marR="60000" marT="30000" marB="30000" anchor="ctr">
                    <a:lnL w="6350">
                      <a:solidFill>
                        <a:srgbClr val="D9C6A8"/>
                      </a:solidFill>
                    </a:lnL>
                    <a:lnR w="6350">
                      <a:solidFill>
                        <a:srgbClr val="D9C6A8"/>
                      </a:solidFill>
                    </a:lnR>
                    <a:lnT w="6350">
                      <a:solidFill>
                        <a:srgbClr val="D9C6A8"/>
                      </a:solidFill>
                    </a:lnT>
                    <a:lnB w="6350">
                      <a:solidFill>
                        <a:srgbClr val="D9C6A8"/>
                      </a:solidFill>
                    </a:lnB>
                    <a:solidFill>
                      <a:srgbClr val="F3EADB"/>
                    </a:solidFill>
                  </a:tcPr>
                </a:tc>
                <a:tc>
                  <a:txBody>
                    <a:bodyPr wrap="square"/>
                    <a:lstStyle/>
                    <a:p>
                      <a:pPr>
                        <a:spcAft>
                          <a:spcPts val="0"/>
                        </a:spcAft>
                      </a:pPr>
                      <a:r>
                        <a:rPr sz="900" b="0">
                          <a:solidFill>
                            <a:srgbClr val="2B2116"/>
                          </a:solidFill>
                          <a:latin typeface="Arial"/>
                          <a:ea typeface="Arial"/>
                          <a:cs typeface="Arial"/>
                        </a:rPr>
                        <a:t>Tenecteplase preferred over alteplase — strong (2023)</a:t>
                      </a:r>
                    </a:p>
                  </a:txBody>
                  <a:tcPr marL="60000" marR="60000" marT="30000" marB="30000" anchor="ctr">
                    <a:lnL w="6350">
                      <a:solidFill>
                        <a:srgbClr val="D9C6A8"/>
                      </a:solidFill>
                    </a:lnL>
                    <a:lnR w="6350">
                      <a:solidFill>
                        <a:srgbClr val="D9C6A8"/>
                      </a:solidFill>
                    </a:lnR>
                    <a:lnT w="6350">
                      <a:solidFill>
                        <a:srgbClr val="D9C6A8"/>
                      </a:solidFill>
                    </a:lnT>
                    <a:lnB w="6350">
                      <a:solidFill>
                        <a:srgbClr val="D9C6A8"/>
                      </a:solidFill>
                    </a:lnB>
                    <a:solidFill>
                      <a:srgbClr val="F3EADB"/>
                    </a:solidFill>
                  </a:tcPr>
                </a:tc>
                <a:tc>
                  <a:txBody>
                    <a:bodyPr wrap="square"/>
                    <a:lstStyle/>
                    <a:p>
                      <a:pPr>
                        <a:spcAft>
                          <a:spcPts val="0"/>
                        </a:spcAft>
                      </a:pPr>
                      <a:r>
                        <a:rPr sz="900" b="1">
                          <a:solidFill>
                            <a:srgbClr val="B66C4E"/>
                          </a:solidFill>
                          <a:latin typeface="Arial"/>
                          <a:ea typeface="Arial"/>
                          <a:cs typeface="Arial"/>
                        </a:rPr>
                        <a:t>ESO goes further</a:t>
                      </a:r>
                    </a:p>
                  </a:txBody>
                  <a:tcPr marL="60000" marR="60000" marT="30000" marB="30000" anchor="ctr">
                    <a:lnL w="6350">
                      <a:solidFill>
                        <a:srgbClr val="D9C6A8"/>
                      </a:solidFill>
                    </a:lnL>
                    <a:lnR w="6350">
                      <a:solidFill>
                        <a:srgbClr val="D9C6A8"/>
                      </a:solidFill>
                    </a:lnR>
                    <a:lnT w="6350">
                      <a:solidFill>
                        <a:srgbClr val="D9C6A8"/>
                      </a:solidFill>
                    </a:lnT>
                    <a:lnB w="6350">
                      <a:solidFill>
                        <a:srgbClr val="D9C6A8"/>
                      </a:solidFill>
                    </a:lnB>
                    <a:solidFill>
                      <a:srgbClr val="F3EADB"/>
                    </a:solidFill>
                  </a:tcPr>
                </a:tc>
              </a:tr>
              <a:tr h="440000">
                <a:tc>
                  <a:txBody>
                    <a:bodyPr wrap="square"/>
                    <a:lstStyle/>
                    <a:p>
                      <a:pPr>
                        <a:spcAft>
                          <a:spcPts val="0"/>
                        </a:spcAft>
                      </a:pPr>
                      <a:r>
                        <a:rPr sz="900" b="1">
                          <a:solidFill>
                            <a:srgbClr val="2B2116"/>
                          </a:solidFill>
                          <a:latin typeface="Arial"/>
                          <a:ea typeface="Arial"/>
                          <a:cs typeface="Arial"/>
                        </a:rPr>
                        <a:t>Tenecteplase 0.4 mg/kg</a:t>
                      </a:r>
                    </a:p>
                  </a:txBody>
                  <a:tcPr marL="60000" marR="60000" marT="30000" marB="30000" anchor="ctr">
                    <a:lnL w="6350">
                      <a:solidFill>
                        <a:srgbClr val="D9C6A8"/>
                      </a:solidFill>
                    </a:lnL>
                    <a:lnR w="6350">
                      <a:solidFill>
                        <a:srgbClr val="D9C6A8"/>
                      </a:solidFill>
                    </a:lnR>
                    <a:lnT w="6350">
                      <a:solidFill>
                        <a:srgbClr val="D9C6A8"/>
                      </a:solidFill>
                    </a:lnT>
                    <a:lnB w="6350">
                      <a:solidFill>
                        <a:srgbClr val="D9C6A8"/>
                      </a:solidFill>
                    </a:lnB>
                    <a:solidFill>
                      <a:srgbClr val="FFFFFF"/>
                    </a:solidFill>
                  </a:tcPr>
                </a:tc>
                <a:tc>
                  <a:txBody>
                    <a:bodyPr wrap="square"/>
                    <a:lstStyle/>
                    <a:p>
                      <a:pPr>
                        <a:spcAft>
                          <a:spcPts val="0"/>
                        </a:spcAft>
                      </a:pPr>
                      <a:r>
                        <a:rPr sz="900" b="0">
                          <a:solidFill>
                            <a:srgbClr val="2B2116"/>
                          </a:solidFill>
                          <a:latin typeface="Arial"/>
                          <a:ea typeface="Arial"/>
                          <a:cs typeface="Arial"/>
                        </a:rPr>
                        <a:t>Class 3: No Benefit</a:t>
                      </a:r>
                    </a:p>
                  </a:txBody>
                  <a:tcPr marL="60000" marR="60000" marT="30000" marB="30000" anchor="ctr">
                    <a:lnL w="6350">
                      <a:solidFill>
                        <a:srgbClr val="D9C6A8"/>
                      </a:solidFill>
                    </a:lnL>
                    <a:lnR w="6350">
                      <a:solidFill>
                        <a:srgbClr val="D9C6A8"/>
                      </a:solidFill>
                    </a:lnR>
                    <a:lnT w="6350">
                      <a:solidFill>
                        <a:srgbClr val="D9C6A8"/>
                      </a:solidFill>
                    </a:lnT>
                    <a:lnB w="6350">
                      <a:solidFill>
                        <a:srgbClr val="D9C6A8"/>
                      </a:solidFill>
                    </a:lnB>
                    <a:solidFill>
                      <a:srgbClr val="FFFFFF"/>
                    </a:solidFill>
                  </a:tcPr>
                </a:tc>
                <a:tc>
                  <a:txBody>
                    <a:bodyPr wrap="square"/>
                    <a:lstStyle/>
                    <a:p>
                      <a:pPr>
                        <a:spcAft>
                          <a:spcPts val="0"/>
                        </a:spcAft>
                      </a:pPr>
                      <a:r>
                        <a:rPr sz="900" b="0">
                          <a:solidFill>
                            <a:srgbClr val="2B2116"/>
                          </a:solidFill>
                          <a:latin typeface="Arial"/>
                          <a:ea typeface="Arial"/>
                          <a:cs typeface="Arial"/>
                        </a:rPr>
                        <a:t>Recommended against — strong (2023)</a:t>
                      </a:r>
                    </a:p>
                  </a:txBody>
                  <a:tcPr marL="60000" marR="60000" marT="30000" marB="30000" anchor="ctr">
                    <a:lnL w="6350">
                      <a:solidFill>
                        <a:srgbClr val="D9C6A8"/>
                      </a:solidFill>
                    </a:lnL>
                    <a:lnR w="6350">
                      <a:solidFill>
                        <a:srgbClr val="D9C6A8"/>
                      </a:solidFill>
                    </a:lnR>
                    <a:lnT w="6350">
                      <a:solidFill>
                        <a:srgbClr val="D9C6A8"/>
                      </a:solidFill>
                    </a:lnT>
                    <a:lnB w="6350">
                      <a:solidFill>
                        <a:srgbClr val="D9C6A8"/>
                      </a:solidFill>
                    </a:lnB>
                    <a:solidFill>
                      <a:srgbClr val="FFFFFF"/>
                    </a:solidFill>
                  </a:tcPr>
                </a:tc>
                <a:tc>
                  <a:txBody>
                    <a:bodyPr wrap="square"/>
                    <a:lstStyle/>
                    <a:p>
                      <a:pPr>
                        <a:spcAft>
                          <a:spcPts val="0"/>
                        </a:spcAft>
                      </a:pPr>
                      <a:r>
                        <a:rPr sz="900" b="1">
                          <a:solidFill>
                            <a:srgbClr val="3E6B48"/>
                          </a:solidFill>
                          <a:latin typeface="Arial"/>
                          <a:ea typeface="Arial"/>
                          <a:cs typeface="Arial"/>
                        </a:rPr>
                        <a:t>Agree</a:t>
                      </a:r>
                    </a:p>
                  </a:txBody>
                  <a:tcPr marL="60000" marR="60000" marT="30000" marB="30000" anchor="ctr">
                    <a:lnL w="6350">
                      <a:solidFill>
                        <a:srgbClr val="D9C6A8"/>
                      </a:solidFill>
                    </a:lnL>
                    <a:lnR w="6350">
                      <a:solidFill>
                        <a:srgbClr val="D9C6A8"/>
                      </a:solidFill>
                    </a:lnR>
                    <a:lnT w="6350">
                      <a:solidFill>
                        <a:srgbClr val="D9C6A8"/>
                      </a:solidFill>
                    </a:lnT>
                    <a:lnB w="6350">
                      <a:solidFill>
                        <a:srgbClr val="D9C6A8"/>
                      </a:solidFill>
                    </a:lnB>
                    <a:solidFill>
                      <a:srgbClr val="FFFFFF"/>
                    </a:solidFill>
                  </a:tcPr>
                </a:tc>
              </a:tr>
              <a:tr h="440000">
                <a:tc>
                  <a:txBody>
                    <a:bodyPr wrap="square"/>
                    <a:lstStyle/>
                    <a:p>
                      <a:pPr>
                        <a:spcAft>
                          <a:spcPts val="0"/>
                        </a:spcAft>
                      </a:pPr>
                      <a:r>
                        <a:rPr sz="900" b="1">
                          <a:solidFill>
                            <a:srgbClr val="2B2116"/>
                          </a:solidFill>
                          <a:latin typeface="Arial"/>
                          <a:ea typeface="Arial"/>
                          <a:cs typeface="Arial"/>
                        </a:rPr>
                        <a:t>4.5–9 h, perfusion mismatch</a:t>
                      </a:r>
                    </a:p>
                  </a:txBody>
                  <a:tcPr marL="60000" marR="60000" marT="30000" marB="30000" anchor="ctr">
                    <a:lnL w="6350">
                      <a:solidFill>
                        <a:srgbClr val="D9C6A8"/>
                      </a:solidFill>
                    </a:lnL>
                    <a:lnR w="6350">
                      <a:solidFill>
                        <a:srgbClr val="D9C6A8"/>
                      </a:solidFill>
                    </a:lnR>
                    <a:lnT w="6350">
                      <a:solidFill>
                        <a:srgbClr val="D9C6A8"/>
                      </a:solidFill>
                    </a:lnT>
                    <a:lnB w="6350">
                      <a:solidFill>
                        <a:srgbClr val="D9C6A8"/>
                      </a:solidFill>
                    </a:lnB>
                    <a:solidFill>
                      <a:srgbClr val="F3EADB"/>
                    </a:solidFill>
                  </a:tcPr>
                </a:tc>
                <a:tc>
                  <a:txBody>
                    <a:bodyPr wrap="square"/>
                    <a:lstStyle/>
                    <a:p>
                      <a:pPr>
                        <a:spcAft>
                          <a:spcPts val="0"/>
                        </a:spcAft>
                      </a:pPr>
                      <a:r>
                        <a:rPr sz="900" b="0">
                          <a:solidFill>
                            <a:srgbClr val="2B2116"/>
                          </a:solidFill>
                          <a:latin typeface="Arial"/>
                          <a:ea typeface="Arial"/>
                          <a:cs typeface="Arial"/>
                        </a:rPr>
                        <a:t>May be reasonable — Class 2a, B-R</a:t>
                      </a:r>
                    </a:p>
                  </a:txBody>
                  <a:tcPr marL="60000" marR="60000" marT="30000" marB="30000" anchor="ctr">
                    <a:lnL w="6350">
                      <a:solidFill>
                        <a:srgbClr val="D9C6A8"/>
                      </a:solidFill>
                    </a:lnL>
                    <a:lnR w="6350">
                      <a:solidFill>
                        <a:srgbClr val="D9C6A8"/>
                      </a:solidFill>
                    </a:lnR>
                    <a:lnT w="6350">
                      <a:solidFill>
                        <a:srgbClr val="D9C6A8"/>
                      </a:solidFill>
                    </a:lnT>
                    <a:lnB w="6350">
                      <a:solidFill>
                        <a:srgbClr val="D9C6A8"/>
                      </a:solidFill>
                    </a:lnB>
                    <a:solidFill>
                      <a:srgbClr val="F3EADB"/>
                    </a:solidFill>
                  </a:tcPr>
                </a:tc>
                <a:tc>
                  <a:txBody>
                    <a:bodyPr wrap="square"/>
                    <a:lstStyle/>
                    <a:p>
                      <a:pPr>
                        <a:spcAft>
                          <a:spcPts val="0"/>
                        </a:spcAft>
                      </a:pPr>
                      <a:r>
                        <a:rPr sz="900" b="0">
                          <a:solidFill>
                            <a:srgbClr val="2B2116"/>
                          </a:solidFill>
                          <a:latin typeface="Arial"/>
                          <a:ea typeface="Arial"/>
                          <a:cs typeface="Arial"/>
                        </a:rPr>
                        <a:t>Recommended — strong, low quality (2021)</a:t>
                      </a:r>
                    </a:p>
                  </a:txBody>
                  <a:tcPr marL="60000" marR="60000" marT="30000" marB="30000" anchor="ctr">
                    <a:lnL w="6350">
                      <a:solidFill>
                        <a:srgbClr val="D9C6A8"/>
                      </a:solidFill>
                    </a:lnL>
                    <a:lnR w="6350">
                      <a:solidFill>
                        <a:srgbClr val="D9C6A8"/>
                      </a:solidFill>
                    </a:lnR>
                    <a:lnT w="6350">
                      <a:solidFill>
                        <a:srgbClr val="D9C6A8"/>
                      </a:solidFill>
                    </a:lnT>
                    <a:lnB w="6350">
                      <a:solidFill>
                        <a:srgbClr val="D9C6A8"/>
                      </a:solidFill>
                    </a:lnB>
                    <a:solidFill>
                      <a:srgbClr val="F3EADB"/>
                    </a:solidFill>
                  </a:tcPr>
                </a:tc>
                <a:tc>
                  <a:txBody>
                    <a:bodyPr wrap="square"/>
                    <a:lstStyle/>
                    <a:p>
                      <a:pPr>
                        <a:spcAft>
                          <a:spcPts val="0"/>
                        </a:spcAft>
                      </a:pPr>
                      <a:r>
                        <a:rPr sz="900" b="1">
                          <a:solidFill>
                            <a:srgbClr val="B66C4E"/>
                          </a:solidFill>
                          <a:latin typeface="Arial"/>
                          <a:ea typeface="Arial"/>
                          <a:cs typeface="Arial"/>
                        </a:rPr>
                        <a:t>ESO stronger</a:t>
                      </a:r>
                    </a:p>
                  </a:txBody>
                  <a:tcPr marL="60000" marR="60000" marT="30000" marB="30000" anchor="ctr">
                    <a:lnL w="6350">
                      <a:solidFill>
                        <a:srgbClr val="D9C6A8"/>
                      </a:solidFill>
                    </a:lnL>
                    <a:lnR w="6350">
                      <a:solidFill>
                        <a:srgbClr val="D9C6A8"/>
                      </a:solidFill>
                    </a:lnR>
                    <a:lnT w="6350">
                      <a:solidFill>
                        <a:srgbClr val="D9C6A8"/>
                      </a:solidFill>
                    </a:lnT>
                    <a:lnB w="6350">
                      <a:solidFill>
                        <a:srgbClr val="D9C6A8"/>
                      </a:solidFill>
                    </a:lnB>
                    <a:solidFill>
                      <a:srgbClr val="F3EADB"/>
                    </a:solidFill>
                  </a:tcPr>
                </a:tc>
              </a:tr>
              <a:tr h="440000">
                <a:tc>
                  <a:txBody>
                    <a:bodyPr wrap="square"/>
                    <a:lstStyle/>
                    <a:p>
                      <a:pPr>
                        <a:spcAft>
                          <a:spcPts val="0"/>
                        </a:spcAft>
                      </a:pPr>
                      <a:r>
                        <a:rPr sz="900" b="1">
                          <a:solidFill>
                            <a:srgbClr val="2B2116"/>
                          </a:solidFill>
                          <a:latin typeface="Arial"/>
                          <a:ea typeface="Arial"/>
                          <a:cs typeface="Arial"/>
                        </a:rPr>
                        <a:t>Wake-up, DWI–FLAIR mismatch</a:t>
                      </a:r>
                    </a:p>
                  </a:txBody>
                  <a:tcPr marL="60000" marR="60000" marT="30000" marB="30000" anchor="ctr">
                    <a:lnL w="6350">
                      <a:solidFill>
                        <a:srgbClr val="D9C6A8"/>
                      </a:solidFill>
                    </a:lnL>
                    <a:lnR w="6350">
                      <a:solidFill>
                        <a:srgbClr val="D9C6A8"/>
                      </a:solidFill>
                    </a:lnR>
                    <a:lnT w="6350">
                      <a:solidFill>
                        <a:srgbClr val="D9C6A8"/>
                      </a:solidFill>
                    </a:lnT>
                    <a:lnB w="6350">
                      <a:solidFill>
                        <a:srgbClr val="D9C6A8"/>
                      </a:solidFill>
                    </a:lnB>
                    <a:solidFill>
                      <a:srgbClr val="FFFFFF"/>
                    </a:solidFill>
                  </a:tcPr>
                </a:tc>
                <a:tc>
                  <a:txBody>
                    <a:bodyPr wrap="square"/>
                    <a:lstStyle/>
                    <a:p>
                      <a:pPr>
                        <a:spcAft>
                          <a:spcPts val="0"/>
                        </a:spcAft>
                      </a:pPr>
                      <a:r>
                        <a:rPr sz="900" b="0">
                          <a:solidFill>
                            <a:srgbClr val="2B2116"/>
                          </a:solidFill>
                          <a:latin typeface="Arial"/>
                          <a:ea typeface="Arial"/>
                          <a:cs typeface="Arial"/>
                        </a:rPr>
                        <a:t>Class 2a, B-R</a:t>
                      </a:r>
                    </a:p>
                  </a:txBody>
                  <a:tcPr marL="60000" marR="60000" marT="30000" marB="30000" anchor="ctr">
                    <a:lnL w="6350">
                      <a:solidFill>
                        <a:srgbClr val="D9C6A8"/>
                      </a:solidFill>
                    </a:lnL>
                    <a:lnR w="6350">
                      <a:solidFill>
                        <a:srgbClr val="D9C6A8"/>
                      </a:solidFill>
                    </a:lnR>
                    <a:lnT w="6350">
                      <a:solidFill>
                        <a:srgbClr val="D9C6A8"/>
                      </a:solidFill>
                    </a:lnT>
                    <a:lnB w="6350">
                      <a:solidFill>
                        <a:srgbClr val="D9C6A8"/>
                      </a:solidFill>
                    </a:lnB>
                    <a:solidFill>
                      <a:srgbClr val="FFFFFF"/>
                    </a:solidFill>
                  </a:tcPr>
                </a:tc>
                <a:tc>
                  <a:txBody>
                    <a:bodyPr wrap="square"/>
                    <a:lstStyle/>
                    <a:p>
                      <a:pPr>
                        <a:spcAft>
                          <a:spcPts val="0"/>
                        </a:spcAft>
                      </a:pPr>
                      <a:r>
                        <a:rPr sz="900" b="0">
                          <a:solidFill>
                            <a:srgbClr val="2B2116"/>
                          </a:solidFill>
                          <a:latin typeface="Arial"/>
                          <a:ea typeface="Arial"/>
                          <a:cs typeface="Arial"/>
                        </a:rPr>
                        <a:t>Recommended — strong, high quality (2021)</a:t>
                      </a:r>
                    </a:p>
                  </a:txBody>
                  <a:tcPr marL="60000" marR="60000" marT="30000" marB="30000" anchor="ctr">
                    <a:lnL w="6350">
                      <a:solidFill>
                        <a:srgbClr val="D9C6A8"/>
                      </a:solidFill>
                    </a:lnL>
                    <a:lnR w="6350">
                      <a:solidFill>
                        <a:srgbClr val="D9C6A8"/>
                      </a:solidFill>
                    </a:lnR>
                    <a:lnT w="6350">
                      <a:solidFill>
                        <a:srgbClr val="D9C6A8"/>
                      </a:solidFill>
                    </a:lnT>
                    <a:lnB w="6350">
                      <a:solidFill>
                        <a:srgbClr val="D9C6A8"/>
                      </a:solidFill>
                    </a:lnB>
                    <a:solidFill>
                      <a:srgbClr val="FFFFFF"/>
                    </a:solidFill>
                  </a:tcPr>
                </a:tc>
                <a:tc>
                  <a:txBody>
                    <a:bodyPr wrap="square"/>
                    <a:lstStyle/>
                    <a:p>
                      <a:pPr>
                        <a:spcAft>
                          <a:spcPts val="0"/>
                        </a:spcAft>
                      </a:pPr>
                      <a:r>
                        <a:rPr sz="900" b="1">
                          <a:solidFill>
                            <a:srgbClr val="B66C4E"/>
                          </a:solidFill>
                          <a:latin typeface="Arial"/>
                          <a:ea typeface="Arial"/>
                          <a:cs typeface="Arial"/>
                        </a:rPr>
                        <a:t>ESO stronger</a:t>
                      </a:r>
                    </a:p>
                  </a:txBody>
                  <a:tcPr marL="60000" marR="60000" marT="30000" marB="30000" anchor="ctr">
                    <a:lnL w="6350">
                      <a:solidFill>
                        <a:srgbClr val="D9C6A8"/>
                      </a:solidFill>
                    </a:lnL>
                    <a:lnR w="6350">
                      <a:solidFill>
                        <a:srgbClr val="D9C6A8"/>
                      </a:solidFill>
                    </a:lnR>
                    <a:lnT w="6350">
                      <a:solidFill>
                        <a:srgbClr val="D9C6A8"/>
                      </a:solidFill>
                    </a:lnT>
                    <a:lnB w="6350">
                      <a:solidFill>
                        <a:srgbClr val="D9C6A8"/>
                      </a:solidFill>
                    </a:lnB>
                    <a:solidFill>
                      <a:srgbClr val="FFFFFF"/>
                    </a:solidFill>
                  </a:tcPr>
                </a:tc>
              </a:tr>
              <a:tr h="440000">
                <a:tc>
                  <a:txBody>
                    <a:bodyPr wrap="square"/>
                    <a:lstStyle/>
                    <a:p>
                      <a:pPr>
                        <a:spcAft>
                          <a:spcPts val="0"/>
                        </a:spcAft>
                      </a:pPr>
                      <a:r>
                        <a:rPr sz="900" b="1">
                          <a:solidFill>
                            <a:srgbClr val="2B2116"/>
                          </a:solidFill>
                          <a:latin typeface="Arial"/>
                          <a:ea typeface="Arial"/>
                          <a:cs typeface="Arial"/>
                        </a:rPr>
                        <a:t>Mild non-disabling deficit</a:t>
                      </a:r>
                    </a:p>
                  </a:txBody>
                  <a:tcPr marL="60000" marR="60000" marT="30000" marB="30000" anchor="ctr">
                    <a:lnL w="6350">
                      <a:solidFill>
                        <a:srgbClr val="D9C6A8"/>
                      </a:solidFill>
                    </a:lnL>
                    <a:lnR w="6350">
                      <a:solidFill>
                        <a:srgbClr val="D9C6A8"/>
                      </a:solidFill>
                    </a:lnR>
                    <a:lnT w="6350">
                      <a:solidFill>
                        <a:srgbClr val="D9C6A8"/>
                      </a:solidFill>
                    </a:lnT>
                    <a:lnB w="6350">
                      <a:solidFill>
                        <a:srgbClr val="D9C6A8"/>
                      </a:solidFill>
                    </a:lnB>
                    <a:solidFill>
                      <a:srgbClr val="F3EADB"/>
                    </a:solidFill>
                  </a:tcPr>
                </a:tc>
                <a:tc>
                  <a:txBody>
                    <a:bodyPr wrap="square"/>
                    <a:lstStyle/>
                    <a:p>
                      <a:pPr>
                        <a:spcAft>
                          <a:spcPts val="0"/>
                        </a:spcAft>
                      </a:pPr>
                      <a:r>
                        <a:rPr sz="900" b="0">
                          <a:solidFill>
                            <a:srgbClr val="2B2116"/>
                          </a:solidFill>
                          <a:latin typeface="Arial"/>
                          <a:ea typeface="Arial"/>
                          <a:cs typeface="Arial"/>
                        </a:rPr>
                        <a:t>No IVT (Class 3); DAPT if NIHSS ≤ 5, up to 72 h</a:t>
                      </a:r>
                    </a:p>
                  </a:txBody>
                  <a:tcPr marL="60000" marR="60000" marT="30000" marB="30000" anchor="ctr">
                    <a:lnL w="6350">
                      <a:solidFill>
                        <a:srgbClr val="D9C6A8"/>
                      </a:solidFill>
                    </a:lnL>
                    <a:lnR w="6350">
                      <a:solidFill>
                        <a:srgbClr val="D9C6A8"/>
                      </a:solidFill>
                    </a:lnR>
                    <a:lnT w="6350">
                      <a:solidFill>
                        <a:srgbClr val="D9C6A8"/>
                      </a:solidFill>
                    </a:lnT>
                    <a:lnB w="6350">
                      <a:solidFill>
                        <a:srgbClr val="D9C6A8"/>
                      </a:solidFill>
                    </a:lnB>
                    <a:solidFill>
                      <a:srgbClr val="F3EADB"/>
                    </a:solidFill>
                  </a:tcPr>
                </a:tc>
                <a:tc>
                  <a:txBody>
                    <a:bodyPr wrap="square"/>
                    <a:lstStyle/>
                    <a:p>
                      <a:pPr>
                        <a:spcAft>
                          <a:spcPts val="0"/>
                        </a:spcAft>
                      </a:pPr>
                      <a:r>
                        <a:rPr sz="900" b="0">
                          <a:solidFill>
                            <a:srgbClr val="2B2116"/>
                          </a:solidFill>
                          <a:latin typeface="Arial"/>
                          <a:ea typeface="Arial"/>
                          <a:cs typeface="Arial"/>
                        </a:rPr>
                        <a:t>No IVT (2021); DAPT if NIHSS ≤ 3, within 24 h (2021)</a:t>
                      </a:r>
                    </a:p>
                  </a:txBody>
                  <a:tcPr marL="60000" marR="60000" marT="30000" marB="30000" anchor="ctr">
                    <a:lnL w="6350">
                      <a:solidFill>
                        <a:srgbClr val="D9C6A8"/>
                      </a:solidFill>
                    </a:lnL>
                    <a:lnR w="6350">
                      <a:solidFill>
                        <a:srgbClr val="D9C6A8"/>
                      </a:solidFill>
                    </a:lnR>
                    <a:lnT w="6350">
                      <a:solidFill>
                        <a:srgbClr val="D9C6A8"/>
                      </a:solidFill>
                    </a:lnT>
                    <a:lnB w="6350">
                      <a:solidFill>
                        <a:srgbClr val="D9C6A8"/>
                      </a:solidFill>
                    </a:lnB>
                    <a:solidFill>
                      <a:srgbClr val="F3EADB"/>
                    </a:solidFill>
                  </a:tcPr>
                </a:tc>
                <a:tc>
                  <a:txBody>
                    <a:bodyPr wrap="square"/>
                    <a:lstStyle/>
                    <a:p>
                      <a:pPr>
                        <a:spcAft>
                          <a:spcPts val="0"/>
                        </a:spcAft>
                      </a:pPr>
                      <a:r>
                        <a:rPr sz="900" b="1">
                          <a:solidFill>
                            <a:srgbClr val="3E6B48"/>
                          </a:solidFill>
                          <a:latin typeface="Arial"/>
                          <a:ea typeface="Arial"/>
                          <a:cs typeface="Arial"/>
                        </a:rPr>
                        <a:t>Agree — AHA wider DAPT</a:t>
                      </a:r>
                    </a:p>
                  </a:txBody>
                  <a:tcPr marL="60000" marR="60000" marT="30000" marB="30000" anchor="ctr">
                    <a:lnL w="6350">
                      <a:solidFill>
                        <a:srgbClr val="D9C6A8"/>
                      </a:solidFill>
                    </a:lnL>
                    <a:lnR w="6350">
                      <a:solidFill>
                        <a:srgbClr val="D9C6A8"/>
                      </a:solidFill>
                    </a:lnR>
                    <a:lnT w="6350">
                      <a:solidFill>
                        <a:srgbClr val="D9C6A8"/>
                      </a:solidFill>
                    </a:lnT>
                    <a:lnB w="6350">
                      <a:solidFill>
                        <a:srgbClr val="D9C6A8"/>
                      </a:solidFill>
                    </a:lnB>
                    <a:solidFill>
                      <a:srgbClr val="F3EADB"/>
                    </a:solidFill>
                  </a:tcPr>
                </a:tc>
              </a:tr>
            </a:tbl>
          </a:graphicData>
        </a:graphic>
      </p:graphicFrame>
      <p:sp>
        <p:nvSpPr>
          <p:cNvPr id="5" name="Source"/>
          <p:cNvSpPr txBox="1"/>
          <p:nvPr/>
        </p:nvSpPr>
        <p:spPr>
          <a:xfrm>
            <a:off x="512064" y="4720000"/>
            <a:ext cx="8110800" cy="260000"/>
          </a:xfrm>
          <a:prstGeom prst="rect">
            <a:avLst/>
          </a:prstGeom>
          <a:noFill/>
        </p:spPr>
        <p:txBody>
          <a:bodyPr wrap="square" anchor="t" tIns="36576" bIns="36576">
            <a:noAutofit/>
          </a:bodyPr>
          <a:lstStyle/>
          <a:p>
            <a:pPr>
              <a:spcAft>
                <a:spcPts val="400"/>
              </a:spcAft>
            </a:pPr>
            <a:r>
              <a:rPr sz="900" b="0">
                <a:solidFill>
                  <a:srgbClr val="6B4A2B"/>
                </a:solidFill>
                <a:latin typeface="Arial"/>
                <a:ea typeface="Arial"/>
                <a:cs typeface="Arial"/>
              </a:rPr>
              <a:t>ESO: Berge 2021 (IVT), Alamowitch 2023 (tenecteplase), Dawson 2021 (DAPT). AHA: Prabhakaran 2026.</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pic>
        <p:nvPicPr>
          <p:cNvPr id="6" name="Background" descr="image.png"/>
          <p:cNvPicPr>
            <a:picLocks noChangeAspect="1"/>
          </p:cNvPicPr>
          <p:nvPr/>
        </p:nvPicPr>
        <p:blipFill>
          <a:blip r:embed="rId2"/>
          <a:stretch>
            <a:fillRect/>
          </a:stretch>
        </p:blipFill>
        <p:spPr>
          <a:xfrm>
            <a:off x="0" y="0"/>
            <a:ext cx="9144000" cy="5143500"/>
          </a:xfrm>
          <a:prstGeom prst="rect">
            <a:avLst/>
          </a:prstGeom>
        </p:spPr>
      </p:pic>
      <p:sp>
        <p:nvSpPr>
          <p:cNvPr id="2" name="Title"/>
          <p:cNvSpPr txBox="1"/>
          <p:nvPr/>
        </p:nvSpPr>
        <p:spPr>
          <a:xfrm>
            <a:off x="512064" y="146304"/>
            <a:ext cx="8110800" cy="896100"/>
          </a:xfrm>
          <a:prstGeom prst="rect">
            <a:avLst/>
          </a:prstGeom>
          <a:noFill/>
        </p:spPr>
        <p:txBody>
          <a:bodyPr wrap="square" anchor="b" tIns="36576" bIns="36576">
            <a:noAutofit/>
          </a:bodyPr>
          <a:lstStyle/>
          <a:p>
            <a:pPr>
              <a:spcAft>
                <a:spcPts val="400"/>
              </a:spcAft>
            </a:pPr>
            <a:r>
              <a:rPr sz="2400" b="1">
                <a:solidFill>
                  <a:srgbClr val="6B4A2B"/>
                </a:solidFill>
                <a:latin typeface="Georgia"/>
                <a:ea typeface="Georgia"/>
                <a:cs typeface="Georgia"/>
              </a:rPr>
              <a:t>AHA vs ESO: Thrombectomy &amp; Blood Pressure</a:t>
            </a:r>
          </a:p>
        </p:txBody>
      </p:sp>
      <p:sp>
        <p:nvSpPr>
          <p:cNvPr id="3" name="Subtitle"/>
          <p:cNvSpPr txBox="1"/>
          <p:nvPr/>
        </p:nvSpPr>
        <p:spPr>
          <a:xfrm>
            <a:off x="512064" y="960000"/>
            <a:ext cx="8110800" cy="330000"/>
          </a:xfrm>
          <a:prstGeom prst="rect">
            <a:avLst/>
          </a:prstGeom>
          <a:noFill/>
        </p:spPr>
        <p:txBody>
          <a:bodyPr wrap="square" anchor="t" tIns="36576" bIns="36576">
            <a:noAutofit/>
          </a:bodyPr>
          <a:lstStyle/>
          <a:p>
            <a:pPr>
              <a:spcAft>
                <a:spcPts val="400"/>
              </a:spcAft>
            </a:pPr>
            <a:r>
              <a:rPr sz="1250" b="0" i="1">
                <a:solidFill>
                  <a:srgbClr val="6B4A2B"/>
                </a:solidFill>
                <a:latin typeface="Arial"/>
                <a:ea typeface="Arial"/>
                <a:cs typeface="Arial"/>
              </a:rPr>
              <a:t>Where the American guideline has moved ahead, and where both agree</a:t>
            </a:r>
          </a:p>
        </p:txBody>
      </p:sp>
      <p:graphicFrame>
        <p:nvGraphicFramePr>
          <p:cNvPr id="4" name="Table 3"/>
          <p:cNvGraphicFramePr>
            <a:graphicFrameLocks noGrp="1"/>
          </p:cNvGraphicFramePr>
          <p:nvPr/>
        </p:nvGraphicFramePr>
        <p:xfrm>
          <a:off x="512064" y="1380000"/>
          <a:ext cx="8110800" cy="2880000"/>
        </p:xfrm>
        <a:graphic>
          <a:graphicData uri="http://schemas.openxmlformats.org/drawingml/2006/table">
            <a:tbl>
              <a:tblPr firstRow="1" bandRow="1">
                <a:tableStyleId>{5940675A-B579-460E-94D1-54222C63F5DA}</a:tableStyleId>
              </a:tblPr>
              <a:tblGrid>
                <a:gridCol w="1650000"/>
                <a:gridCol w="2650000"/>
                <a:gridCol w="2500000"/>
                <a:gridCol w="1310800"/>
              </a:tblGrid>
              <a:tr h="480000">
                <a:tc>
                  <a:txBody>
                    <a:bodyPr wrap="square"/>
                    <a:lstStyle/>
                    <a:p>
                      <a:pPr>
                        <a:spcAft>
                          <a:spcPts val="0"/>
                        </a:spcAft>
                      </a:pPr>
                      <a:r>
                        <a:rPr sz="1000" b="1">
                          <a:solidFill>
                            <a:srgbClr val="FFFFFF"/>
                          </a:solidFill>
                          <a:latin typeface="Arial"/>
                          <a:ea typeface="Arial"/>
                          <a:cs typeface="Arial"/>
                        </a:rPr>
                        <a:t>Question</a:t>
                      </a:r>
                    </a:p>
                  </a:txBody>
                  <a:tcPr marL="60000" marR="60000" marT="30000" marB="30000" anchor="ctr">
                    <a:lnL w="6350">
                      <a:solidFill>
                        <a:srgbClr val="D9C6A8"/>
                      </a:solidFill>
                    </a:lnL>
                    <a:lnR w="6350">
                      <a:solidFill>
                        <a:srgbClr val="D9C6A8"/>
                      </a:solidFill>
                    </a:lnR>
                    <a:lnT w="6350">
                      <a:solidFill>
                        <a:srgbClr val="D9C6A8"/>
                      </a:solidFill>
                    </a:lnT>
                    <a:lnB w="6350">
                      <a:solidFill>
                        <a:srgbClr val="D9C6A8"/>
                      </a:solidFill>
                    </a:lnB>
                    <a:solidFill>
                      <a:srgbClr val="3F2E1E"/>
                    </a:solidFill>
                  </a:tcPr>
                </a:tc>
                <a:tc>
                  <a:txBody>
                    <a:bodyPr wrap="square"/>
                    <a:lstStyle/>
                    <a:p>
                      <a:pPr>
                        <a:spcAft>
                          <a:spcPts val="0"/>
                        </a:spcAft>
                      </a:pPr>
                      <a:r>
                        <a:rPr sz="1000" b="1">
                          <a:solidFill>
                            <a:srgbClr val="FFFFFF"/>
                          </a:solidFill>
                          <a:latin typeface="Arial"/>
                          <a:ea typeface="Arial"/>
                          <a:cs typeface="Arial"/>
                        </a:rPr>
                        <a:t>AHA/ASA 2026</a:t>
                      </a:r>
                    </a:p>
                  </a:txBody>
                  <a:tcPr marL="60000" marR="60000" marT="30000" marB="30000" anchor="ctr">
                    <a:lnL w="6350">
                      <a:solidFill>
                        <a:srgbClr val="D9C6A8"/>
                      </a:solidFill>
                    </a:lnL>
                    <a:lnR w="6350">
                      <a:solidFill>
                        <a:srgbClr val="D9C6A8"/>
                      </a:solidFill>
                    </a:lnR>
                    <a:lnT w="6350">
                      <a:solidFill>
                        <a:srgbClr val="D9C6A8"/>
                      </a:solidFill>
                    </a:lnT>
                    <a:lnB w="6350">
                      <a:solidFill>
                        <a:srgbClr val="D9C6A8"/>
                      </a:solidFill>
                    </a:lnB>
                    <a:solidFill>
                      <a:srgbClr val="3F2E1E"/>
                    </a:solidFill>
                  </a:tcPr>
                </a:tc>
                <a:tc>
                  <a:txBody>
                    <a:bodyPr wrap="square"/>
                    <a:lstStyle/>
                    <a:p>
                      <a:pPr>
                        <a:spcAft>
                          <a:spcPts val="0"/>
                        </a:spcAft>
                      </a:pPr>
                      <a:r>
                        <a:rPr sz="1000" b="1">
                          <a:solidFill>
                            <a:srgbClr val="FFFFFF"/>
                          </a:solidFill>
                          <a:latin typeface="Arial"/>
                          <a:ea typeface="Arial"/>
                          <a:cs typeface="Arial"/>
                        </a:rPr>
                        <a:t>ESO</a:t>
                      </a:r>
                    </a:p>
                  </a:txBody>
                  <a:tcPr marL="60000" marR="60000" marT="30000" marB="30000" anchor="ctr">
                    <a:lnL w="6350">
                      <a:solidFill>
                        <a:srgbClr val="D9C6A8"/>
                      </a:solidFill>
                    </a:lnL>
                    <a:lnR w="6350">
                      <a:solidFill>
                        <a:srgbClr val="D9C6A8"/>
                      </a:solidFill>
                    </a:lnR>
                    <a:lnT w="6350">
                      <a:solidFill>
                        <a:srgbClr val="D9C6A8"/>
                      </a:solidFill>
                    </a:lnT>
                    <a:lnB w="6350">
                      <a:solidFill>
                        <a:srgbClr val="D9C6A8"/>
                      </a:solidFill>
                    </a:lnB>
                    <a:solidFill>
                      <a:srgbClr val="3F2E1E"/>
                    </a:solidFill>
                  </a:tcPr>
                </a:tc>
                <a:tc>
                  <a:txBody>
                    <a:bodyPr wrap="square"/>
                    <a:lstStyle/>
                    <a:p>
                      <a:pPr>
                        <a:spcAft>
                          <a:spcPts val="0"/>
                        </a:spcAft>
                      </a:pPr>
                      <a:r>
                        <a:rPr sz="1000" b="1">
                          <a:solidFill>
                            <a:srgbClr val="FFFFFF"/>
                          </a:solidFill>
                          <a:latin typeface="Arial"/>
                          <a:ea typeface="Arial"/>
                          <a:cs typeface="Arial"/>
                        </a:rPr>
                        <a:t>Verdict</a:t>
                      </a:r>
                    </a:p>
                  </a:txBody>
                  <a:tcPr marL="60000" marR="60000" marT="30000" marB="30000" anchor="ctr">
                    <a:lnL w="6350">
                      <a:solidFill>
                        <a:srgbClr val="D9C6A8"/>
                      </a:solidFill>
                    </a:lnL>
                    <a:lnR w="6350">
                      <a:solidFill>
                        <a:srgbClr val="D9C6A8"/>
                      </a:solidFill>
                    </a:lnR>
                    <a:lnT w="6350">
                      <a:solidFill>
                        <a:srgbClr val="D9C6A8"/>
                      </a:solidFill>
                    </a:lnT>
                    <a:lnB w="6350">
                      <a:solidFill>
                        <a:srgbClr val="D9C6A8"/>
                      </a:solidFill>
                    </a:lnB>
                    <a:solidFill>
                      <a:srgbClr val="3F2E1E"/>
                    </a:solidFill>
                  </a:tcPr>
                </a:tc>
              </a:tr>
              <a:tr h="480000">
                <a:tc>
                  <a:txBody>
                    <a:bodyPr wrap="square"/>
                    <a:lstStyle/>
                    <a:p>
                      <a:pPr>
                        <a:spcAft>
                          <a:spcPts val="0"/>
                        </a:spcAft>
                      </a:pPr>
                      <a:r>
                        <a:rPr sz="900" b="1">
                          <a:solidFill>
                            <a:srgbClr val="2B2116"/>
                          </a:solidFill>
                          <a:latin typeface="Arial"/>
                          <a:ea typeface="Arial"/>
                          <a:cs typeface="Arial"/>
                        </a:rPr>
                        <a:t>Large core, ASPECTS 3–5</a:t>
                      </a:r>
                    </a:p>
                  </a:txBody>
                  <a:tcPr marL="60000" marR="60000" marT="30000" marB="30000" anchor="ctr">
                    <a:lnL w="6350">
                      <a:solidFill>
                        <a:srgbClr val="D9C6A8"/>
                      </a:solidFill>
                    </a:lnL>
                    <a:lnR w="6350">
                      <a:solidFill>
                        <a:srgbClr val="D9C6A8"/>
                      </a:solidFill>
                    </a:lnR>
                    <a:lnT w="6350">
                      <a:solidFill>
                        <a:srgbClr val="D9C6A8"/>
                      </a:solidFill>
                    </a:lnT>
                    <a:lnB w="6350">
                      <a:solidFill>
                        <a:srgbClr val="D9C6A8"/>
                      </a:solidFill>
                    </a:lnB>
                    <a:solidFill>
                      <a:srgbClr val="FFFFFF"/>
                    </a:solidFill>
                  </a:tcPr>
                </a:tc>
                <a:tc>
                  <a:txBody>
                    <a:bodyPr wrap="square"/>
                    <a:lstStyle/>
                    <a:p>
                      <a:pPr>
                        <a:spcAft>
                          <a:spcPts val="0"/>
                        </a:spcAft>
                      </a:pPr>
                      <a:r>
                        <a:rPr sz="900" b="0">
                          <a:solidFill>
                            <a:srgbClr val="2B2116"/>
                          </a:solidFill>
                          <a:latin typeface="Arial"/>
                          <a:ea typeface="Arial"/>
                          <a:cs typeface="Arial"/>
                        </a:rPr>
                        <a:t>Class 1 at 0–24 h (6–24 h: age &lt; 80, NIHSS ≥ 6, no mass effect)</a:t>
                      </a:r>
                    </a:p>
                  </a:txBody>
                  <a:tcPr marL="60000" marR="60000" marT="30000" marB="30000" anchor="ctr">
                    <a:lnL w="6350">
                      <a:solidFill>
                        <a:srgbClr val="D9C6A8"/>
                      </a:solidFill>
                    </a:lnL>
                    <a:lnR w="6350">
                      <a:solidFill>
                        <a:srgbClr val="D9C6A8"/>
                      </a:solidFill>
                    </a:lnR>
                    <a:lnT w="6350">
                      <a:solidFill>
                        <a:srgbClr val="D9C6A8"/>
                      </a:solidFill>
                    </a:lnT>
                    <a:lnB w="6350">
                      <a:solidFill>
                        <a:srgbClr val="D9C6A8"/>
                      </a:solidFill>
                    </a:lnB>
                    <a:solidFill>
                      <a:srgbClr val="FFFFFF"/>
                    </a:solidFill>
                  </a:tcPr>
                </a:tc>
                <a:tc>
                  <a:txBody>
                    <a:bodyPr wrap="square"/>
                    <a:lstStyle/>
                    <a:p>
                      <a:pPr>
                        <a:spcAft>
                          <a:spcPts val="0"/>
                        </a:spcAft>
                      </a:pPr>
                      <a:r>
                        <a:rPr sz="900" b="0">
                          <a:solidFill>
                            <a:srgbClr val="2B2116"/>
                          </a:solidFill>
                          <a:latin typeface="Arial"/>
                          <a:ea typeface="Arial"/>
                          <a:cs typeface="Arial"/>
                        </a:rPr>
                        <a:t>ESO–ESMINT 2019 guideline predates the large-core trials</a:t>
                      </a:r>
                    </a:p>
                  </a:txBody>
                  <a:tcPr marL="60000" marR="60000" marT="30000" marB="30000" anchor="ctr">
                    <a:lnL w="6350">
                      <a:solidFill>
                        <a:srgbClr val="D9C6A8"/>
                      </a:solidFill>
                    </a:lnL>
                    <a:lnR w="6350">
                      <a:solidFill>
                        <a:srgbClr val="D9C6A8"/>
                      </a:solidFill>
                    </a:lnR>
                    <a:lnT w="6350">
                      <a:solidFill>
                        <a:srgbClr val="D9C6A8"/>
                      </a:solidFill>
                    </a:lnT>
                    <a:lnB w="6350">
                      <a:solidFill>
                        <a:srgbClr val="D9C6A8"/>
                      </a:solidFill>
                    </a:lnB>
                    <a:solidFill>
                      <a:srgbClr val="FFFFFF"/>
                    </a:solidFill>
                  </a:tcPr>
                </a:tc>
                <a:tc>
                  <a:txBody>
                    <a:bodyPr wrap="square"/>
                    <a:lstStyle/>
                    <a:p>
                      <a:pPr>
                        <a:spcAft>
                          <a:spcPts val="0"/>
                        </a:spcAft>
                      </a:pPr>
                      <a:r>
                        <a:rPr sz="900" b="1">
                          <a:solidFill>
                            <a:srgbClr val="B66C4E"/>
                          </a:solidFill>
                          <a:latin typeface="Arial"/>
                          <a:ea typeface="Arial"/>
                          <a:cs typeface="Arial"/>
                        </a:rPr>
                        <a:t>AHA ahead</a:t>
                      </a:r>
                    </a:p>
                  </a:txBody>
                  <a:tcPr marL="60000" marR="60000" marT="30000" marB="30000" anchor="ctr">
                    <a:lnL w="6350">
                      <a:solidFill>
                        <a:srgbClr val="D9C6A8"/>
                      </a:solidFill>
                    </a:lnL>
                    <a:lnR w="6350">
                      <a:solidFill>
                        <a:srgbClr val="D9C6A8"/>
                      </a:solidFill>
                    </a:lnR>
                    <a:lnT w="6350">
                      <a:solidFill>
                        <a:srgbClr val="D9C6A8"/>
                      </a:solidFill>
                    </a:lnT>
                    <a:lnB w="6350">
                      <a:solidFill>
                        <a:srgbClr val="D9C6A8"/>
                      </a:solidFill>
                    </a:lnB>
                    <a:solidFill>
                      <a:srgbClr val="FFFFFF"/>
                    </a:solidFill>
                  </a:tcPr>
                </a:tc>
              </a:tr>
              <a:tr h="480000">
                <a:tc>
                  <a:txBody>
                    <a:bodyPr wrap="square"/>
                    <a:lstStyle/>
                    <a:p>
                      <a:pPr>
                        <a:spcAft>
                          <a:spcPts val="0"/>
                        </a:spcAft>
                      </a:pPr>
                      <a:r>
                        <a:rPr sz="900" b="1">
                          <a:solidFill>
                            <a:srgbClr val="2B2116"/>
                          </a:solidFill>
                          <a:latin typeface="Arial"/>
                          <a:ea typeface="Arial"/>
                          <a:cs typeface="Arial"/>
                        </a:rPr>
                        <a:t>Basilar artery occlusion</a:t>
                      </a:r>
                    </a:p>
                  </a:txBody>
                  <a:tcPr marL="60000" marR="60000" marT="30000" marB="30000" anchor="ctr">
                    <a:lnL w="6350">
                      <a:solidFill>
                        <a:srgbClr val="D9C6A8"/>
                      </a:solidFill>
                    </a:lnL>
                    <a:lnR w="6350">
                      <a:solidFill>
                        <a:srgbClr val="D9C6A8"/>
                      </a:solidFill>
                    </a:lnR>
                    <a:lnT w="6350">
                      <a:solidFill>
                        <a:srgbClr val="D9C6A8"/>
                      </a:solidFill>
                    </a:lnT>
                    <a:lnB w="6350">
                      <a:solidFill>
                        <a:srgbClr val="D9C6A8"/>
                      </a:solidFill>
                    </a:lnB>
                    <a:solidFill>
                      <a:srgbClr val="F3EADB"/>
                    </a:solidFill>
                  </a:tcPr>
                </a:tc>
                <a:tc>
                  <a:txBody>
                    <a:bodyPr wrap="square"/>
                    <a:lstStyle/>
                    <a:p>
                      <a:pPr>
                        <a:spcAft>
                          <a:spcPts val="0"/>
                        </a:spcAft>
                      </a:pPr>
                      <a:r>
                        <a:rPr sz="900" b="0">
                          <a:solidFill>
                            <a:srgbClr val="2B2116"/>
                          </a:solidFill>
                          <a:latin typeface="Arial"/>
                          <a:ea typeface="Arial"/>
                          <a:cs typeface="Arial"/>
                        </a:rPr>
                        <a:t>Class 1, LOE A: NIHSS ≥ 10, PC-ASPECTS ≥ 6, ≤ 24 h</a:t>
                      </a:r>
                    </a:p>
                  </a:txBody>
                  <a:tcPr marL="60000" marR="60000" marT="30000" marB="30000" anchor="ctr">
                    <a:lnL w="6350">
                      <a:solidFill>
                        <a:srgbClr val="D9C6A8"/>
                      </a:solidFill>
                    </a:lnL>
                    <a:lnR w="6350">
                      <a:solidFill>
                        <a:srgbClr val="D9C6A8"/>
                      </a:solidFill>
                    </a:lnR>
                    <a:lnT w="6350">
                      <a:solidFill>
                        <a:srgbClr val="D9C6A8"/>
                      </a:solidFill>
                    </a:lnT>
                    <a:lnB w="6350">
                      <a:solidFill>
                        <a:srgbClr val="D9C6A8"/>
                      </a:solidFill>
                    </a:lnB>
                    <a:solidFill>
                      <a:srgbClr val="F3EADB"/>
                    </a:solidFill>
                  </a:tcPr>
                </a:tc>
                <a:tc>
                  <a:txBody>
                    <a:bodyPr wrap="square"/>
                    <a:lstStyle/>
                    <a:p>
                      <a:pPr>
                        <a:spcAft>
                          <a:spcPts val="0"/>
                        </a:spcAft>
                      </a:pPr>
                      <a:r>
                        <a:rPr sz="900" b="0">
                          <a:solidFill>
                            <a:srgbClr val="2B2116"/>
                          </a:solidFill>
                          <a:latin typeface="Arial"/>
                          <a:ea typeface="Arial"/>
                          <a:cs typeface="Arial"/>
                        </a:rPr>
                        <a:t>Suggested — weak, very low quality; NIHSS ≥ 10 (2024)</a:t>
                      </a:r>
                    </a:p>
                  </a:txBody>
                  <a:tcPr marL="60000" marR="60000" marT="30000" marB="30000" anchor="ctr">
                    <a:lnL w="6350">
                      <a:solidFill>
                        <a:srgbClr val="D9C6A8"/>
                      </a:solidFill>
                    </a:lnL>
                    <a:lnR w="6350">
                      <a:solidFill>
                        <a:srgbClr val="D9C6A8"/>
                      </a:solidFill>
                    </a:lnR>
                    <a:lnT w="6350">
                      <a:solidFill>
                        <a:srgbClr val="D9C6A8"/>
                      </a:solidFill>
                    </a:lnT>
                    <a:lnB w="6350">
                      <a:solidFill>
                        <a:srgbClr val="D9C6A8"/>
                      </a:solidFill>
                    </a:lnB>
                    <a:solidFill>
                      <a:srgbClr val="F3EADB"/>
                    </a:solidFill>
                  </a:tcPr>
                </a:tc>
                <a:tc>
                  <a:txBody>
                    <a:bodyPr wrap="square"/>
                    <a:lstStyle/>
                    <a:p>
                      <a:pPr>
                        <a:spcAft>
                          <a:spcPts val="0"/>
                        </a:spcAft>
                      </a:pPr>
                      <a:r>
                        <a:rPr sz="900" b="1">
                          <a:solidFill>
                            <a:srgbClr val="3E6B48"/>
                          </a:solidFill>
                          <a:latin typeface="Arial"/>
                          <a:ea typeface="Arial"/>
                          <a:cs typeface="Arial"/>
                        </a:rPr>
                        <a:t>Same direction, less certainty</a:t>
                      </a:r>
                    </a:p>
                  </a:txBody>
                  <a:tcPr marL="60000" marR="60000" marT="30000" marB="30000" anchor="ctr">
                    <a:lnL w="6350">
                      <a:solidFill>
                        <a:srgbClr val="D9C6A8"/>
                      </a:solidFill>
                    </a:lnL>
                    <a:lnR w="6350">
                      <a:solidFill>
                        <a:srgbClr val="D9C6A8"/>
                      </a:solidFill>
                    </a:lnR>
                    <a:lnT w="6350">
                      <a:solidFill>
                        <a:srgbClr val="D9C6A8"/>
                      </a:solidFill>
                    </a:lnT>
                    <a:lnB w="6350">
                      <a:solidFill>
                        <a:srgbClr val="D9C6A8"/>
                      </a:solidFill>
                    </a:lnB>
                    <a:solidFill>
                      <a:srgbClr val="F3EADB"/>
                    </a:solidFill>
                  </a:tcPr>
                </a:tc>
              </a:tr>
              <a:tr h="480000">
                <a:tc>
                  <a:txBody>
                    <a:bodyPr wrap="square"/>
                    <a:lstStyle/>
                    <a:p>
                      <a:pPr>
                        <a:spcAft>
                          <a:spcPts val="0"/>
                        </a:spcAft>
                      </a:pPr>
                      <a:r>
                        <a:rPr sz="900" b="1">
                          <a:solidFill>
                            <a:srgbClr val="2B2116"/>
                          </a:solidFill>
                          <a:latin typeface="Arial"/>
                          <a:ea typeface="Arial"/>
                          <a:cs typeface="Arial"/>
                        </a:rPr>
                        <a:t>BP before IVT</a:t>
                      </a:r>
                    </a:p>
                  </a:txBody>
                  <a:tcPr marL="60000" marR="60000" marT="30000" marB="30000" anchor="ctr">
                    <a:lnL w="6350">
                      <a:solidFill>
                        <a:srgbClr val="D9C6A8"/>
                      </a:solidFill>
                    </a:lnL>
                    <a:lnR w="6350">
                      <a:solidFill>
                        <a:srgbClr val="D9C6A8"/>
                      </a:solidFill>
                    </a:lnR>
                    <a:lnT w="6350">
                      <a:solidFill>
                        <a:srgbClr val="D9C6A8"/>
                      </a:solidFill>
                    </a:lnT>
                    <a:lnB w="6350">
                      <a:solidFill>
                        <a:srgbClr val="D9C6A8"/>
                      </a:solidFill>
                    </a:lnB>
                    <a:solidFill>
                      <a:srgbClr val="FFFFFF"/>
                    </a:solidFill>
                  </a:tcPr>
                </a:tc>
                <a:tc>
                  <a:txBody>
                    <a:bodyPr wrap="square"/>
                    <a:lstStyle/>
                    <a:p>
                      <a:pPr>
                        <a:spcAft>
                          <a:spcPts val="0"/>
                        </a:spcAft>
                      </a:pPr>
                      <a:r>
                        <a:rPr sz="900" b="0">
                          <a:solidFill>
                            <a:srgbClr val="2B2116"/>
                          </a:solidFill>
                          <a:latin typeface="Arial"/>
                          <a:ea typeface="Arial"/>
                          <a:cs typeface="Arial"/>
                        </a:rPr>
                        <a:t>&lt; 185/110 (Class 1)</a:t>
                      </a:r>
                    </a:p>
                  </a:txBody>
                  <a:tcPr marL="60000" marR="60000" marT="30000" marB="30000" anchor="ctr">
                    <a:lnL w="6350">
                      <a:solidFill>
                        <a:srgbClr val="D9C6A8"/>
                      </a:solidFill>
                    </a:lnL>
                    <a:lnR w="6350">
                      <a:solidFill>
                        <a:srgbClr val="D9C6A8"/>
                      </a:solidFill>
                    </a:lnR>
                    <a:lnT w="6350">
                      <a:solidFill>
                        <a:srgbClr val="D9C6A8"/>
                      </a:solidFill>
                    </a:lnT>
                    <a:lnB w="6350">
                      <a:solidFill>
                        <a:srgbClr val="D9C6A8"/>
                      </a:solidFill>
                    </a:lnB>
                    <a:solidFill>
                      <a:srgbClr val="FFFFFF"/>
                    </a:solidFill>
                  </a:tcPr>
                </a:tc>
                <a:tc>
                  <a:txBody>
                    <a:bodyPr wrap="square"/>
                    <a:lstStyle/>
                    <a:p>
                      <a:pPr>
                        <a:spcAft>
                          <a:spcPts val="0"/>
                        </a:spcAft>
                      </a:pPr>
                      <a:r>
                        <a:rPr sz="900" b="0">
                          <a:solidFill>
                            <a:srgbClr val="2B2116"/>
                          </a:solidFill>
                          <a:latin typeface="Arial"/>
                          <a:ea typeface="Arial"/>
                          <a:cs typeface="Arial"/>
                        </a:rPr>
                        <a:t>&lt; 185/110 (2025)</a:t>
                      </a:r>
                    </a:p>
                  </a:txBody>
                  <a:tcPr marL="60000" marR="60000" marT="30000" marB="30000" anchor="ctr">
                    <a:lnL w="6350">
                      <a:solidFill>
                        <a:srgbClr val="D9C6A8"/>
                      </a:solidFill>
                    </a:lnL>
                    <a:lnR w="6350">
                      <a:solidFill>
                        <a:srgbClr val="D9C6A8"/>
                      </a:solidFill>
                    </a:lnR>
                    <a:lnT w="6350">
                      <a:solidFill>
                        <a:srgbClr val="D9C6A8"/>
                      </a:solidFill>
                    </a:lnT>
                    <a:lnB w="6350">
                      <a:solidFill>
                        <a:srgbClr val="D9C6A8"/>
                      </a:solidFill>
                    </a:lnB>
                    <a:solidFill>
                      <a:srgbClr val="FFFFFF"/>
                    </a:solidFill>
                  </a:tcPr>
                </a:tc>
                <a:tc>
                  <a:txBody>
                    <a:bodyPr wrap="square"/>
                    <a:lstStyle/>
                    <a:p>
                      <a:pPr>
                        <a:spcAft>
                          <a:spcPts val="0"/>
                        </a:spcAft>
                      </a:pPr>
                      <a:r>
                        <a:rPr sz="900" b="1">
                          <a:solidFill>
                            <a:srgbClr val="3E6B48"/>
                          </a:solidFill>
                          <a:latin typeface="Arial"/>
                          <a:ea typeface="Arial"/>
                          <a:cs typeface="Arial"/>
                        </a:rPr>
                        <a:t>Agree</a:t>
                      </a:r>
                    </a:p>
                  </a:txBody>
                  <a:tcPr marL="60000" marR="60000" marT="30000" marB="30000" anchor="ctr">
                    <a:lnL w="6350">
                      <a:solidFill>
                        <a:srgbClr val="D9C6A8"/>
                      </a:solidFill>
                    </a:lnL>
                    <a:lnR w="6350">
                      <a:solidFill>
                        <a:srgbClr val="D9C6A8"/>
                      </a:solidFill>
                    </a:lnR>
                    <a:lnT w="6350">
                      <a:solidFill>
                        <a:srgbClr val="D9C6A8"/>
                      </a:solidFill>
                    </a:lnT>
                    <a:lnB w="6350">
                      <a:solidFill>
                        <a:srgbClr val="D9C6A8"/>
                      </a:solidFill>
                    </a:lnB>
                    <a:solidFill>
                      <a:srgbClr val="FFFFFF"/>
                    </a:solidFill>
                  </a:tcPr>
                </a:tc>
              </a:tr>
              <a:tr h="480000">
                <a:tc>
                  <a:txBody>
                    <a:bodyPr wrap="square"/>
                    <a:lstStyle/>
                    <a:p>
                      <a:pPr>
                        <a:spcAft>
                          <a:spcPts val="0"/>
                        </a:spcAft>
                      </a:pPr>
                      <a:r>
                        <a:rPr sz="900" b="1">
                          <a:solidFill>
                            <a:srgbClr val="2B2116"/>
                          </a:solidFill>
                          <a:latin typeface="Arial"/>
                          <a:ea typeface="Arial"/>
                          <a:cs typeface="Arial"/>
                        </a:rPr>
                        <a:t>BP 24 h after IVT or EVT</a:t>
                      </a:r>
                    </a:p>
                  </a:txBody>
                  <a:tcPr marL="60000" marR="60000" marT="30000" marB="30000" anchor="ctr">
                    <a:lnL w="6350">
                      <a:solidFill>
                        <a:srgbClr val="D9C6A8"/>
                      </a:solidFill>
                    </a:lnL>
                    <a:lnR w="6350">
                      <a:solidFill>
                        <a:srgbClr val="D9C6A8"/>
                      </a:solidFill>
                    </a:lnR>
                    <a:lnT w="6350">
                      <a:solidFill>
                        <a:srgbClr val="D9C6A8"/>
                      </a:solidFill>
                    </a:lnT>
                    <a:lnB w="6350">
                      <a:solidFill>
                        <a:srgbClr val="D9C6A8"/>
                      </a:solidFill>
                    </a:lnB>
                    <a:solidFill>
                      <a:srgbClr val="F3EADB"/>
                    </a:solidFill>
                  </a:tcPr>
                </a:tc>
                <a:tc>
                  <a:txBody>
                    <a:bodyPr wrap="square"/>
                    <a:lstStyle/>
                    <a:p>
                      <a:pPr>
                        <a:spcAft>
                          <a:spcPts val="0"/>
                        </a:spcAft>
                      </a:pPr>
                      <a:r>
                        <a:rPr sz="900" b="0">
                          <a:solidFill>
                            <a:srgbClr val="2B2116"/>
                          </a:solidFill>
                          <a:latin typeface="Arial"/>
                          <a:ea typeface="Arial"/>
                          <a:cs typeface="Arial"/>
                        </a:rPr>
                        <a:t>&lt; 180/105</a:t>
                      </a:r>
                    </a:p>
                  </a:txBody>
                  <a:tcPr marL="60000" marR="60000" marT="30000" marB="30000" anchor="ctr">
                    <a:lnL w="6350">
                      <a:solidFill>
                        <a:srgbClr val="D9C6A8"/>
                      </a:solidFill>
                    </a:lnL>
                    <a:lnR w="6350">
                      <a:solidFill>
                        <a:srgbClr val="D9C6A8"/>
                      </a:solidFill>
                    </a:lnR>
                    <a:lnT w="6350">
                      <a:solidFill>
                        <a:srgbClr val="D9C6A8"/>
                      </a:solidFill>
                    </a:lnT>
                    <a:lnB w="6350">
                      <a:solidFill>
                        <a:srgbClr val="D9C6A8"/>
                      </a:solidFill>
                    </a:lnB>
                    <a:solidFill>
                      <a:srgbClr val="F3EADB"/>
                    </a:solidFill>
                  </a:tcPr>
                </a:tc>
                <a:tc>
                  <a:txBody>
                    <a:bodyPr wrap="square"/>
                    <a:lstStyle/>
                    <a:p>
                      <a:pPr>
                        <a:spcAft>
                          <a:spcPts val="0"/>
                        </a:spcAft>
                      </a:pPr>
                      <a:r>
                        <a:rPr sz="900" b="0">
                          <a:solidFill>
                            <a:srgbClr val="2B2116"/>
                          </a:solidFill>
                          <a:latin typeface="Arial"/>
                          <a:ea typeface="Arial"/>
                          <a:cs typeface="Arial"/>
                        </a:rPr>
                        <a:t>&lt; 180/105 (2025)</a:t>
                      </a:r>
                    </a:p>
                  </a:txBody>
                  <a:tcPr marL="60000" marR="60000" marT="30000" marB="30000" anchor="ctr">
                    <a:lnL w="6350">
                      <a:solidFill>
                        <a:srgbClr val="D9C6A8"/>
                      </a:solidFill>
                    </a:lnL>
                    <a:lnR w="6350">
                      <a:solidFill>
                        <a:srgbClr val="D9C6A8"/>
                      </a:solidFill>
                    </a:lnR>
                    <a:lnT w="6350">
                      <a:solidFill>
                        <a:srgbClr val="D9C6A8"/>
                      </a:solidFill>
                    </a:lnT>
                    <a:lnB w="6350">
                      <a:solidFill>
                        <a:srgbClr val="D9C6A8"/>
                      </a:solidFill>
                    </a:lnB>
                    <a:solidFill>
                      <a:srgbClr val="F3EADB"/>
                    </a:solidFill>
                  </a:tcPr>
                </a:tc>
                <a:tc>
                  <a:txBody>
                    <a:bodyPr wrap="square"/>
                    <a:lstStyle/>
                    <a:p>
                      <a:pPr>
                        <a:spcAft>
                          <a:spcPts val="0"/>
                        </a:spcAft>
                      </a:pPr>
                      <a:r>
                        <a:rPr sz="900" b="1">
                          <a:solidFill>
                            <a:srgbClr val="3E6B48"/>
                          </a:solidFill>
                          <a:latin typeface="Arial"/>
                          <a:ea typeface="Arial"/>
                          <a:cs typeface="Arial"/>
                        </a:rPr>
                        <a:t>Agree</a:t>
                      </a:r>
                    </a:p>
                  </a:txBody>
                  <a:tcPr marL="60000" marR="60000" marT="30000" marB="30000" anchor="ctr">
                    <a:lnL w="6350">
                      <a:solidFill>
                        <a:srgbClr val="D9C6A8"/>
                      </a:solidFill>
                    </a:lnL>
                    <a:lnR w="6350">
                      <a:solidFill>
                        <a:srgbClr val="D9C6A8"/>
                      </a:solidFill>
                    </a:lnR>
                    <a:lnT w="6350">
                      <a:solidFill>
                        <a:srgbClr val="D9C6A8"/>
                      </a:solidFill>
                    </a:lnT>
                    <a:lnB w="6350">
                      <a:solidFill>
                        <a:srgbClr val="D9C6A8"/>
                      </a:solidFill>
                    </a:lnB>
                    <a:solidFill>
                      <a:srgbClr val="F3EADB"/>
                    </a:solidFill>
                  </a:tcPr>
                </a:tc>
              </a:tr>
              <a:tr h="480000">
                <a:tc>
                  <a:txBody>
                    <a:bodyPr wrap="square"/>
                    <a:lstStyle/>
                    <a:p>
                      <a:pPr>
                        <a:spcAft>
                          <a:spcPts val="0"/>
                        </a:spcAft>
                      </a:pPr>
                      <a:r>
                        <a:rPr sz="900" b="1">
                          <a:solidFill>
                            <a:srgbClr val="2B2116"/>
                          </a:solidFill>
                          <a:latin typeface="Arial"/>
                          <a:ea typeface="Arial"/>
                          <a:cs typeface="Arial"/>
                        </a:rPr>
                        <a:t>SBP &lt; 140 after successful EVT</a:t>
                      </a:r>
                    </a:p>
                  </a:txBody>
                  <a:tcPr marL="60000" marR="60000" marT="30000" marB="30000" anchor="ctr">
                    <a:lnL w="6350">
                      <a:solidFill>
                        <a:srgbClr val="D9C6A8"/>
                      </a:solidFill>
                    </a:lnL>
                    <a:lnR w="6350">
                      <a:solidFill>
                        <a:srgbClr val="D9C6A8"/>
                      </a:solidFill>
                    </a:lnR>
                    <a:lnT w="6350">
                      <a:solidFill>
                        <a:srgbClr val="D9C6A8"/>
                      </a:solidFill>
                    </a:lnT>
                    <a:lnB w="6350">
                      <a:solidFill>
                        <a:srgbClr val="D9C6A8"/>
                      </a:solidFill>
                    </a:lnB>
                    <a:solidFill>
                      <a:srgbClr val="FFFFFF"/>
                    </a:solidFill>
                  </a:tcPr>
                </a:tc>
                <a:tc>
                  <a:txBody>
                    <a:bodyPr wrap="square"/>
                    <a:lstStyle/>
                    <a:p>
                      <a:pPr>
                        <a:spcAft>
                          <a:spcPts val="0"/>
                        </a:spcAft>
                      </a:pPr>
                      <a:r>
                        <a:rPr sz="900" b="0">
                          <a:solidFill>
                            <a:srgbClr val="2B2116"/>
                          </a:solidFill>
                          <a:latin typeface="Arial"/>
                          <a:ea typeface="Arial"/>
                          <a:cs typeface="Arial"/>
                        </a:rPr>
                        <a:t>Class 3: Harm (first 72 h)</a:t>
                      </a:r>
                    </a:p>
                  </a:txBody>
                  <a:tcPr marL="60000" marR="60000" marT="30000" marB="30000" anchor="ctr">
                    <a:lnL w="6350">
                      <a:solidFill>
                        <a:srgbClr val="D9C6A8"/>
                      </a:solidFill>
                    </a:lnL>
                    <a:lnR w="6350">
                      <a:solidFill>
                        <a:srgbClr val="D9C6A8"/>
                      </a:solidFill>
                    </a:lnR>
                    <a:lnT w="6350">
                      <a:solidFill>
                        <a:srgbClr val="D9C6A8"/>
                      </a:solidFill>
                    </a:lnT>
                    <a:lnB w="6350">
                      <a:solidFill>
                        <a:srgbClr val="D9C6A8"/>
                      </a:solidFill>
                    </a:lnB>
                    <a:solidFill>
                      <a:srgbClr val="FFFFFF"/>
                    </a:solidFill>
                  </a:tcPr>
                </a:tc>
                <a:tc>
                  <a:txBody>
                    <a:bodyPr wrap="square"/>
                    <a:lstStyle/>
                    <a:p>
                      <a:pPr>
                        <a:spcAft>
                          <a:spcPts val="0"/>
                        </a:spcAft>
                      </a:pPr>
                      <a:r>
                        <a:rPr sz="900" b="0">
                          <a:solidFill>
                            <a:srgbClr val="2B2116"/>
                          </a:solidFill>
                          <a:latin typeface="Arial"/>
                          <a:ea typeface="Arial"/>
                          <a:cs typeface="Arial"/>
                        </a:rPr>
                        <a:t>Recommended against — high certainty (2025)</a:t>
                      </a:r>
                    </a:p>
                  </a:txBody>
                  <a:tcPr marL="60000" marR="60000" marT="30000" marB="30000" anchor="ctr">
                    <a:lnL w="6350">
                      <a:solidFill>
                        <a:srgbClr val="D9C6A8"/>
                      </a:solidFill>
                    </a:lnL>
                    <a:lnR w="6350">
                      <a:solidFill>
                        <a:srgbClr val="D9C6A8"/>
                      </a:solidFill>
                    </a:lnR>
                    <a:lnT w="6350">
                      <a:solidFill>
                        <a:srgbClr val="D9C6A8"/>
                      </a:solidFill>
                    </a:lnT>
                    <a:lnB w="6350">
                      <a:solidFill>
                        <a:srgbClr val="D9C6A8"/>
                      </a:solidFill>
                    </a:lnB>
                    <a:solidFill>
                      <a:srgbClr val="FFFFFF"/>
                    </a:solidFill>
                  </a:tcPr>
                </a:tc>
                <a:tc>
                  <a:txBody>
                    <a:bodyPr wrap="square"/>
                    <a:lstStyle/>
                    <a:p>
                      <a:pPr>
                        <a:spcAft>
                          <a:spcPts val="0"/>
                        </a:spcAft>
                      </a:pPr>
                      <a:r>
                        <a:rPr sz="900" b="1">
                          <a:solidFill>
                            <a:srgbClr val="3E6B48"/>
                          </a:solidFill>
                          <a:latin typeface="Arial"/>
                          <a:ea typeface="Arial"/>
                          <a:cs typeface="Arial"/>
                        </a:rPr>
                        <a:t>Agree</a:t>
                      </a:r>
                    </a:p>
                  </a:txBody>
                  <a:tcPr marL="60000" marR="60000" marT="30000" marB="30000" anchor="ctr">
                    <a:lnL w="6350">
                      <a:solidFill>
                        <a:srgbClr val="D9C6A8"/>
                      </a:solidFill>
                    </a:lnL>
                    <a:lnR w="6350">
                      <a:solidFill>
                        <a:srgbClr val="D9C6A8"/>
                      </a:solidFill>
                    </a:lnR>
                    <a:lnT w="6350">
                      <a:solidFill>
                        <a:srgbClr val="D9C6A8"/>
                      </a:solidFill>
                    </a:lnT>
                    <a:lnB w="6350">
                      <a:solidFill>
                        <a:srgbClr val="D9C6A8"/>
                      </a:solidFill>
                    </a:lnB>
                    <a:solidFill>
                      <a:srgbClr val="FFFFFF"/>
                    </a:solidFill>
                  </a:tcPr>
                </a:tc>
              </a:tr>
            </a:tbl>
          </a:graphicData>
        </a:graphic>
      </p:graphicFrame>
      <p:sp>
        <p:nvSpPr>
          <p:cNvPr id="5" name="Source"/>
          <p:cNvSpPr txBox="1"/>
          <p:nvPr/>
        </p:nvSpPr>
        <p:spPr>
          <a:xfrm>
            <a:off x="512064" y="4720000"/>
            <a:ext cx="8110800" cy="260000"/>
          </a:xfrm>
          <a:prstGeom prst="rect">
            <a:avLst/>
          </a:prstGeom>
          <a:noFill/>
        </p:spPr>
        <p:txBody>
          <a:bodyPr wrap="square" anchor="t" tIns="36576" bIns="36576">
            <a:noAutofit/>
          </a:bodyPr>
          <a:lstStyle/>
          <a:p>
            <a:pPr>
              <a:spcAft>
                <a:spcPts val="400"/>
              </a:spcAft>
            </a:pPr>
            <a:r>
              <a:rPr sz="900" b="0">
                <a:solidFill>
                  <a:srgbClr val="6B4A2B"/>
                </a:solidFill>
                <a:latin typeface="Arial"/>
                <a:ea typeface="Arial"/>
                <a:cs typeface="Arial"/>
              </a:rPr>
              <a:t>ESO: ESO–ESMINT 2019 (thrombectomy), ESO–ESMINT 2024 (basilar), ESO 2025 BP update. AHA: Prabhakaran 2026.</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pic>
        <p:nvPicPr>
          <p:cNvPr id="5" name="Background" descr="image.png"/>
          <p:cNvPicPr>
            <a:picLocks noChangeAspect="1"/>
          </p:cNvPicPr>
          <p:nvPr/>
        </p:nvPicPr>
        <p:blipFill>
          <a:blip r:embed="rId2"/>
          <a:stretch>
            <a:fillRect/>
          </a:stretch>
        </p:blipFill>
        <p:spPr>
          <a:xfrm>
            <a:off x="0" y="0"/>
            <a:ext cx="9144000" cy="5143500"/>
          </a:xfrm>
          <a:prstGeom prst="rect">
            <a:avLst/>
          </a:prstGeom>
        </p:spPr>
      </p:pic>
      <p:sp>
        <p:nvSpPr>
          <p:cNvPr id="2" name="Title"/>
          <p:cNvSpPr txBox="1"/>
          <p:nvPr/>
        </p:nvSpPr>
        <p:spPr>
          <a:xfrm>
            <a:off x="512064" y="146304"/>
            <a:ext cx="8110800" cy="896100"/>
          </a:xfrm>
          <a:prstGeom prst="rect">
            <a:avLst/>
          </a:prstGeom>
          <a:noFill/>
        </p:spPr>
        <p:txBody>
          <a:bodyPr wrap="square" anchor="b" tIns="36576" bIns="36576">
            <a:noAutofit/>
          </a:bodyPr>
          <a:lstStyle/>
          <a:p>
            <a:pPr>
              <a:spcAft>
                <a:spcPts val="400"/>
              </a:spcAft>
            </a:pPr>
            <a:r>
              <a:rPr sz="2400" b="1">
                <a:solidFill>
                  <a:srgbClr val="6B4A2B"/>
                </a:solidFill>
                <a:latin typeface="Georgia"/>
                <a:ea typeface="Georgia"/>
                <a:cs typeface="Georgia"/>
              </a:rPr>
              <a:t>Take This Lecture With You</a:t>
            </a:r>
          </a:p>
        </p:txBody>
      </p:sp>
      <p:pic>
        <p:nvPicPr>
          <p:cNvPr id="3" name="QR: PDF download" descr="qr_pdf.png"/>
          <p:cNvPicPr>
            <a:picLocks noChangeAspect="1"/>
          </p:cNvPicPr>
          <p:nvPr/>
        </p:nvPicPr>
        <p:blipFill>
          <a:blip r:embed="rId3"/>
          <a:stretch>
            <a:fillRect/>
          </a:stretch>
        </p:blipFill>
        <p:spPr>
          <a:xfrm>
            <a:off x="1000000" y="1450000"/>
            <a:ext cx="2800000" cy="2800000"/>
          </a:xfrm>
          <a:prstGeom prst="rect">
            <a:avLst/>
          </a:prstGeom>
        </p:spPr>
      </p:pic>
      <p:sp>
        <p:nvSpPr>
          <p:cNvPr id="4" name="TextBox 3"/>
          <p:cNvSpPr txBox="1"/>
          <p:nvPr/>
        </p:nvSpPr>
        <p:spPr>
          <a:xfrm>
            <a:off x="4300000" y="1500000"/>
            <a:ext cx="4300000" cy="2800000"/>
          </a:xfrm>
          <a:prstGeom prst="rect">
            <a:avLst/>
          </a:prstGeom>
          <a:noFill/>
        </p:spPr>
        <p:txBody>
          <a:bodyPr wrap="square" anchor="ctr" lIns="54864" rIns="54864" tIns="36576" bIns="36576">
            <a:noAutofit/>
          </a:bodyPr>
          <a:lstStyle/>
          <a:p>
            <a:pPr>
              <a:spcAft>
                <a:spcPts val="1200"/>
              </a:spcAft>
            </a:pPr>
            <a:r>
              <a:rPr sz="1600" b="1">
                <a:solidFill>
                  <a:srgbClr val="2E2115"/>
                </a:solidFill>
                <a:latin typeface="Arial"/>
                <a:ea typeface="Arial"/>
                <a:cs typeface="Arial"/>
              </a:rPr>
              <a:t>Scan to download the slides (PDF) to your phone</a:t>
            </a:r>
          </a:p>
          <a:p>
            <a:pPr>
              <a:spcAft>
                <a:spcPts val="1200"/>
              </a:spcAft>
            </a:pPr>
            <a:r>
              <a:rPr sz="1200" b="1">
                <a:solidFill>
                  <a:srgbClr val="B66C4E"/>
                </a:solidFill>
                <a:latin typeface="Arial"/>
                <a:ea typeface="Arial"/>
                <a:cs typeface="Arial"/>
              </a:rPr>
              <a:t>thetract.org/lectures/stroke-door-to-needle</a:t>
            </a:r>
          </a:p>
          <a:p>
            <a:pPr>
              <a:spcAft>
                <a:spcPts val="1200"/>
              </a:spcAft>
            </a:pPr>
            <a:r>
              <a:rPr sz="1150" b="0">
                <a:solidFill>
                  <a:srgbClr val="3F2E1E"/>
                </a:solidFill>
                <a:latin typeface="Arial"/>
                <a:ea typeface="Arial"/>
                <a:cs typeface="Arial"/>
              </a:rPr>
              <a:t>Updated to the AHA/ASA 2026 guideline, with the ESO comparison, tenecteplase and the extended window.</a:t>
            </a:r>
          </a:p>
          <a:p>
            <a:pPr>
              <a:spcAft>
                <a:spcPts val="400"/>
              </a:spcAft>
            </a:pPr>
            <a:r>
              <a:rPr sz="1050" b="0" i="1">
                <a:solidFill>
                  <a:srgbClr val="3F2E1E"/>
                </a:solidFill>
                <a:latin typeface="Arial"/>
                <a:ea typeface="Arial"/>
                <a:cs typeface="Arial"/>
              </a:rPr>
              <a:t>The Tract · a free, independent neurology library — no ads, no sign-up.</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pic>
        <p:nvPicPr>
          <p:cNvPr id="10" name="Background" descr="image.png"/>
          <p:cNvPicPr>
            <a:picLocks noChangeAspect="1"/>
          </p:cNvPicPr>
          <p:nvPr/>
        </p:nvPicPr>
        <p:blipFill>
          <a:blip r:embed="rId2"/>
          <a:stretch>
            <a:fillRect/>
          </a:stretch>
        </p:blipFill>
        <p:spPr>
          <a:xfrm>
            <a:off x="0" y="0"/>
            <a:ext cx="9144000" cy="5143500"/>
          </a:xfrm>
          <a:prstGeom prst="rect">
            <a:avLst/>
          </a:prstGeom>
        </p:spPr>
      </p:pic>
      <p:sp>
        <p:nvSpPr>
          <p:cNvPr id="2" name="TextBox 1"/>
          <p:cNvSpPr txBox="1"/>
          <p:nvPr/>
        </p:nvSpPr>
        <p:spPr>
          <a:xfrm>
            <a:off x="512064" y="330000"/>
            <a:ext cx="8110800" cy="300000"/>
          </a:xfrm>
          <a:prstGeom prst="rect">
            <a:avLst/>
          </a:prstGeom>
          <a:noFill/>
        </p:spPr>
        <p:txBody>
          <a:bodyPr wrap="square" anchor="t" tIns="36576" bIns="36576">
            <a:noAutofit/>
          </a:bodyPr>
          <a:lstStyle/>
          <a:p>
            <a:pPr>
              <a:spcAft>
                <a:spcPts val="400"/>
              </a:spcAft>
            </a:pPr>
            <a:r>
              <a:rPr sz="1100" b="1">
                <a:solidFill>
                  <a:srgbClr val="B66C4E"/>
                </a:solidFill>
                <a:latin typeface="Arial"/>
                <a:ea typeface="Arial"/>
                <a:cs typeface="Arial"/>
              </a:rPr>
              <a:t>PRE-TEST  ·  QUESTION 1 OF 3</a:t>
            </a:r>
          </a:p>
        </p:txBody>
      </p:sp>
      <p:sp>
        <p:nvSpPr>
          <p:cNvPr id="3" name="Title"/>
          <p:cNvSpPr txBox="1"/>
          <p:nvPr/>
        </p:nvSpPr>
        <p:spPr>
          <a:xfrm>
            <a:off x="512064" y="560000"/>
            <a:ext cx="8110800" cy="520000"/>
          </a:xfrm>
          <a:prstGeom prst="rect">
            <a:avLst/>
          </a:prstGeom>
          <a:noFill/>
        </p:spPr>
        <p:txBody>
          <a:bodyPr wrap="square" anchor="t" tIns="36576" bIns="36576">
            <a:noAutofit/>
          </a:bodyPr>
          <a:lstStyle/>
          <a:p>
            <a:pPr>
              <a:spcAft>
                <a:spcPts val="400"/>
              </a:spcAft>
            </a:pPr>
            <a:r>
              <a:rPr sz="2400" b="1">
                <a:solidFill>
                  <a:srgbClr val="6B4A2B"/>
                </a:solidFill>
                <a:latin typeface="Georgia"/>
                <a:ea typeface="Georgia"/>
                <a:cs typeface="Georgia"/>
              </a:rPr>
              <a:t>The dose</a:t>
            </a:r>
          </a:p>
        </p:txBody>
      </p:sp>
      <p:sp>
        <p:nvSpPr>
          <p:cNvPr id="4" name="TextBox 3"/>
          <p:cNvSpPr txBox="1"/>
          <p:nvPr/>
        </p:nvSpPr>
        <p:spPr>
          <a:xfrm>
            <a:off x="600000" y="1180000"/>
            <a:ext cx="7950000" cy="1050000"/>
          </a:xfrm>
          <a:prstGeom prst="rect">
            <a:avLst/>
          </a:prstGeom>
          <a:solidFill>
            <a:srgbClr val="F3EADB"/>
          </a:solidFill>
          <a:ln>
            <a:noFill/>
          </a:ln>
        </p:spPr>
        <p:txBody>
          <a:bodyPr wrap="square" anchor="ctr" lIns="150000" rIns="150000">
            <a:noAutofit/>
          </a:bodyPr>
          <a:lstStyle/>
          <a:p>
            <a:pPr>
              <a:spcAft>
                <a:spcPts val="0"/>
              </a:spcAft>
            </a:pPr>
            <a:r>
              <a:rPr sz="1400" b="0">
                <a:solidFill>
                  <a:srgbClr val="2E2115"/>
                </a:solidFill>
                <a:latin typeface="Arial"/>
                <a:ea typeface="Arial"/>
                <a:cs typeface="Arial"/>
              </a:rPr>
              <a:t>A 62-year-old man (80 kg) arrives 2 hours after the onset of right hemiparesis and aphasia — a disabling deficit. CT shows no haemorrhage. You choose tenecteplase. What do you give?</a:t>
            </a:r>
          </a:p>
        </p:txBody>
      </p:sp>
      <p:sp>
        <p:nvSpPr>
          <p:cNvPr id="5" name="TextBox 4"/>
          <p:cNvSpPr txBox="1"/>
          <p:nvPr/>
        </p:nvSpPr>
        <p:spPr>
          <a:xfrm>
            <a:off x="600000" y="2420000"/>
            <a:ext cx="3925000" cy="780000"/>
          </a:xfrm>
          <a:prstGeom prst="rect">
            <a:avLst/>
          </a:prstGeom>
          <a:solidFill>
            <a:srgbClr val="FFFFFF"/>
          </a:solidFill>
          <a:ln w="9525">
            <a:solidFill>
              <a:srgbClr val="D9C6A8"/>
            </a:solidFill>
          </a:ln>
        </p:spPr>
        <p:txBody>
          <a:bodyPr wrap="square" anchor="ctr" lIns="150000">
            <a:noAutofit/>
          </a:bodyPr>
          <a:lstStyle/>
          <a:p>
            <a:pPr>
              <a:spcAft>
                <a:spcPts val="0"/>
              </a:spcAft>
            </a:pPr>
            <a:r>
              <a:rPr sz="1600" b="1">
                <a:solidFill>
                  <a:srgbClr val="B66C4E"/>
                </a:solidFill>
                <a:latin typeface="Arial"/>
                <a:ea typeface="Arial"/>
                <a:cs typeface="Arial"/>
              </a:rPr>
              <a:t>A    </a:t>
            </a:r>
            <a:r>
              <a:rPr sz="1350" b="0">
                <a:solidFill>
                  <a:srgbClr val="2E2115"/>
                </a:solidFill>
                <a:latin typeface="Arial"/>
                <a:ea typeface="Arial"/>
                <a:cs typeface="Arial"/>
              </a:rPr>
              <a:t>20 mg (4 mL) as a single IV bolus</a:t>
            </a:r>
          </a:p>
        </p:txBody>
      </p:sp>
      <p:sp>
        <p:nvSpPr>
          <p:cNvPr id="6" name="TextBox 5"/>
          <p:cNvSpPr txBox="1"/>
          <p:nvPr/>
        </p:nvSpPr>
        <p:spPr>
          <a:xfrm>
            <a:off x="4625000" y="2420000"/>
            <a:ext cx="3925000" cy="780000"/>
          </a:xfrm>
          <a:prstGeom prst="rect">
            <a:avLst/>
          </a:prstGeom>
          <a:solidFill>
            <a:srgbClr val="FFFFFF"/>
          </a:solidFill>
          <a:ln w="9525">
            <a:solidFill>
              <a:srgbClr val="D9C6A8"/>
            </a:solidFill>
          </a:ln>
        </p:spPr>
        <p:txBody>
          <a:bodyPr wrap="square" anchor="ctr" lIns="150000">
            <a:noAutofit/>
          </a:bodyPr>
          <a:lstStyle/>
          <a:p>
            <a:pPr>
              <a:spcAft>
                <a:spcPts val="0"/>
              </a:spcAft>
            </a:pPr>
            <a:r>
              <a:rPr sz="1600" b="1">
                <a:solidFill>
                  <a:srgbClr val="B66C4E"/>
                </a:solidFill>
                <a:latin typeface="Arial"/>
                <a:ea typeface="Arial"/>
                <a:cs typeface="Arial"/>
              </a:rPr>
              <a:t>B    </a:t>
            </a:r>
            <a:r>
              <a:rPr sz="1350" b="0">
                <a:solidFill>
                  <a:srgbClr val="2E2115"/>
                </a:solidFill>
                <a:latin typeface="Arial"/>
                <a:ea typeface="Arial"/>
                <a:cs typeface="Arial"/>
              </a:rPr>
              <a:t>40 mg (8 mL) as a single IV bolus</a:t>
            </a:r>
          </a:p>
        </p:txBody>
      </p:sp>
      <p:sp>
        <p:nvSpPr>
          <p:cNvPr id="7" name="TextBox 6"/>
          <p:cNvSpPr txBox="1"/>
          <p:nvPr/>
        </p:nvSpPr>
        <p:spPr>
          <a:xfrm>
            <a:off x="600000" y="3320000"/>
            <a:ext cx="3925000" cy="780000"/>
          </a:xfrm>
          <a:prstGeom prst="rect">
            <a:avLst/>
          </a:prstGeom>
          <a:solidFill>
            <a:srgbClr val="FFFFFF"/>
          </a:solidFill>
          <a:ln w="9525">
            <a:solidFill>
              <a:srgbClr val="D9C6A8"/>
            </a:solidFill>
          </a:ln>
        </p:spPr>
        <p:txBody>
          <a:bodyPr wrap="square" anchor="ctr" lIns="150000">
            <a:noAutofit/>
          </a:bodyPr>
          <a:lstStyle/>
          <a:p>
            <a:pPr>
              <a:spcAft>
                <a:spcPts val="0"/>
              </a:spcAft>
            </a:pPr>
            <a:r>
              <a:rPr sz="1600" b="1">
                <a:solidFill>
                  <a:srgbClr val="B66C4E"/>
                </a:solidFill>
                <a:latin typeface="Arial"/>
                <a:ea typeface="Arial"/>
                <a:cs typeface="Arial"/>
              </a:rPr>
              <a:t>C    </a:t>
            </a:r>
            <a:r>
              <a:rPr sz="1350" b="0">
                <a:solidFill>
                  <a:srgbClr val="2E2115"/>
                </a:solidFill>
                <a:latin typeface="Arial"/>
                <a:ea typeface="Arial"/>
                <a:cs typeface="Arial"/>
              </a:rPr>
              <a:t>72 mg: 7.2 mg bolus, then 64.8 mg over 60 min</a:t>
            </a:r>
          </a:p>
        </p:txBody>
      </p:sp>
      <p:sp>
        <p:nvSpPr>
          <p:cNvPr id="8" name="TextBox 7"/>
          <p:cNvSpPr txBox="1"/>
          <p:nvPr/>
        </p:nvSpPr>
        <p:spPr>
          <a:xfrm>
            <a:off x="4625000" y="3320000"/>
            <a:ext cx="3925000" cy="780000"/>
          </a:xfrm>
          <a:prstGeom prst="rect">
            <a:avLst/>
          </a:prstGeom>
          <a:solidFill>
            <a:srgbClr val="FFFFFF"/>
          </a:solidFill>
          <a:ln w="9525">
            <a:solidFill>
              <a:srgbClr val="D9C6A8"/>
            </a:solidFill>
          </a:ln>
        </p:spPr>
        <p:txBody>
          <a:bodyPr wrap="square" anchor="ctr" lIns="150000">
            <a:noAutofit/>
          </a:bodyPr>
          <a:lstStyle/>
          <a:p>
            <a:pPr>
              <a:spcAft>
                <a:spcPts val="0"/>
              </a:spcAft>
            </a:pPr>
            <a:r>
              <a:rPr sz="1600" b="1">
                <a:solidFill>
                  <a:srgbClr val="B66C4E"/>
                </a:solidFill>
                <a:latin typeface="Arial"/>
                <a:ea typeface="Arial"/>
                <a:cs typeface="Arial"/>
              </a:rPr>
              <a:t>D    </a:t>
            </a:r>
            <a:r>
              <a:rPr sz="1350" b="0">
                <a:solidFill>
                  <a:srgbClr val="2E2115"/>
                </a:solidFill>
                <a:latin typeface="Arial"/>
                <a:ea typeface="Arial"/>
                <a:cs typeface="Arial"/>
              </a:rPr>
              <a:t>25 mg (5 mL) — the fixed stroke dose</a:t>
            </a:r>
          </a:p>
        </p:txBody>
      </p:sp>
      <p:sp>
        <p:nvSpPr>
          <p:cNvPr id="9" name="TextBox 8"/>
          <p:cNvSpPr txBox="1"/>
          <p:nvPr/>
        </p:nvSpPr>
        <p:spPr>
          <a:xfrm>
            <a:off x="512064" y="4350000"/>
            <a:ext cx="8110800" cy="300000"/>
          </a:xfrm>
          <a:prstGeom prst="rect">
            <a:avLst/>
          </a:prstGeom>
          <a:noFill/>
        </p:spPr>
        <p:txBody>
          <a:bodyPr wrap="square" anchor="t" tIns="36576" bIns="36576">
            <a:noAutofit/>
          </a:bodyPr>
          <a:lstStyle/>
          <a:p>
            <a:pPr>
              <a:spcAft>
                <a:spcPts val="400"/>
              </a:spcAft>
            </a:pPr>
            <a:r>
              <a:rPr sz="1100" b="0" i="1">
                <a:solidFill>
                  <a:srgbClr val="6B4A2B"/>
                </a:solidFill>
                <a:latin typeface="Arial"/>
                <a:ea typeface="Arial"/>
                <a:cs typeface="Arial"/>
              </a:rPr>
              <a:t>Answer at the end of the lecture</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pic>
        <p:nvPicPr>
          <p:cNvPr id="10" name="Background" descr="image.png"/>
          <p:cNvPicPr>
            <a:picLocks noChangeAspect="1"/>
          </p:cNvPicPr>
          <p:nvPr/>
        </p:nvPicPr>
        <p:blipFill>
          <a:blip r:embed="rId2"/>
          <a:stretch>
            <a:fillRect/>
          </a:stretch>
        </p:blipFill>
        <p:spPr>
          <a:xfrm>
            <a:off x="0" y="0"/>
            <a:ext cx="9144000" cy="5143500"/>
          </a:xfrm>
          <a:prstGeom prst="rect">
            <a:avLst/>
          </a:prstGeom>
        </p:spPr>
      </p:pic>
      <p:sp>
        <p:nvSpPr>
          <p:cNvPr id="2" name="TextBox 1"/>
          <p:cNvSpPr txBox="1"/>
          <p:nvPr/>
        </p:nvSpPr>
        <p:spPr>
          <a:xfrm>
            <a:off x="512064" y="330000"/>
            <a:ext cx="8110800" cy="300000"/>
          </a:xfrm>
          <a:prstGeom prst="rect">
            <a:avLst/>
          </a:prstGeom>
          <a:noFill/>
        </p:spPr>
        <p:txBody>
          <a:bodyPr wrap="square" anchor="t" tIns="36576" bIns="36576">
            <a:noAutofit/>
          </a:bodyPr>
          <a:lstStyle/>
          <a:p>
            <a:pPr>
              <a:spcAft>
                <a:spcPts val="400"/>
              </a:spcAft>
            </a:pPr>
            <a:r>
              <a:rPr sz="1100" b="1">
                <a:solidFill>
                  <a:srgbClr val="B66C4E"/>
                </a:solidFill>
                <a:latin typeface="Arial"/>
                <a:ea typeface="Arial"/>
                <a:cs typeface="Arial"/>
              </a:rPr>
              <a:t>PRE-TEST  ·  QUESTION 2 OF 3</a:t>
            </a:r>
          </a:p>
        </p:txBody>
      </p:sp>
      <p:sp>
        <p:nvSpPr>
          <p:cNvPr id="3" name="Title"/>
          <p:cNvSpPr txBox="1"/>
          <p:nvPr/>
        </p:nvSpPr>
        <p:spPr>
          <a:xfrm>
            <a:off x="512064" y="560000"/>
            <a:ext cx="8110800" cy="520000"/>
          </a:xfrm>
          <a:prstGeom prst="rect">
            <a:avLst/>
          </a:prstGeom>
          <a:noFill/>
        </p:spPr>
        <p:txBody>
          <a:bodyPr wrap="square" anchor="t" tIns="36576" bIns="36576">
            <a:noAutofit/>
          </a:bodyPr>
          <a:lstStyle/>
          <a:p>
            <a:pPr>
              <a:spcAft>
                <a:spcPts val="400"/>
              </a:spcAft>
            </a:pPr>
            <a:r>
              <a:rPr sz="2400" b="1">
                <a:solidFill>
                  <a:srgbClr val="6B4A2B"/>
                </a:solidFill>
                <a:latin typeface="Georgia"/>
                <a:ea typeface="Georgia"/>
                <a:cs typeface="Georgia"/>
              </a:rPr>
              <a:t>The clock</a:t>
            </a:r>
          </a:p>
        </p:txBody>
      </p:sp>
      <p:sp>
        <p:nvSpPr>
          <p:cNvPr id="4" name="TextBox 3"/>
          <p:cNvSpPr txBox="1"/>
          <p:nvPr/>
        </p:nvSpPr>
        <p:spPr>
          <a:xfrm>
            <a:off x="600000" y="1180000"/>
            <a:ext cx="7950000" cy="1050000"/>
          </a:xfrm>
          <a:prstGeom prst="rect">
            <a:avLst/>
          </a:prstGeom>
          <a:solidFill>
            <a:srgbClr val="F3EADB"/>
          </a:solidFill>
          <a:ln>
            <a:noFill/>
          </a:ln>
        </p:spPr>
        <p:txBody>
          <a:bodyPr wrap="square" anchor="ctr" lIns="150000" rIns="150000">
            <a:noAutofit/>
          </a:bodyPr>
          <a:lstStyle/>
          <a:p>
            <a:pPr>
              <a:spcAft>
                <a:spcPts val="0"/>
              </a:spcAft>
            </a:pPr>
            <a:r>
              <a:rPr sz="1400" b="0">
                <a:solidFill>
                  <a:srgbClr val="2E2115"/>
                </a:solidFill>
                <a:latin typeface="Arial"/>
                <a:ea typeface="Arial"/>
                <a:cs typeface="Arial"/>
              </a:rPr>
              <a:t>A 70-year-old woman was last known well 7 hours ago. NIHSS 9, disabling. CT: no haemorrhage. CTA: no large vessel occlusion. Automated CT perfusion: core 12 mL, penumbra 55 mL. Best next step?</a:t>
            </a:r>
          </a:p>
        </p:txBody>
      </p:sp>
      <p:sp>
        <p:nvSpPr>
          <p:cNvPr id="5" name="TextBox 4"/>
          <p:cNvSpPr txBox="1"/>
          <p:nvPr/>
        </p:nvSpPr>
        <p:spPr>
          <a:xfrm>
            <a:off x="600000" y="2420000"/>
            <a:ext cx="3925000" cy="780000"/>
          </a:xfrm>
          <a:prstGeom prst="rect">
            <a:avLst/>
          </a:prstGeom>
          <a:solidFill>
            <a:srgbClr val="FFFFFF"/>
          </a:solidFill>
          <a:ln w="9525">
            <a:solidFill>
              <a:srgbClr val="D9C6A8"/>
            </a:solidFill>
          </a:ln>
        </p:spPr>
        <p:txBody>
          <a:bodyPr wrap="square" anchor="ctr" lIns="150000">
            <a:noAutofit/>
          </a:bodyPr>
          <a:lstStyle/>
          <a:p>
            <a:pPr>
              <a:spcAft>
                <a:spcPts val="0"/>
              </a:spcAft>
            </a:pPr>
            <a:r>
              <a:rPr sz="1600" b="1">
                <a:solidFill>
                  <a:srgbClr val="B66C4E"/>
                </a:solidFill>
                <a:latin typeface="Arial"/>
                <a:ea typeface="Arial"/>
                <a:cs typeface="Arial"/>
              </a:rPr>
              <a:t>A    </a:t>
            </a:r>
            <a:r>
              <a:rPr sz="1350" b="0">
                <a:solidFill>
                  <a:srgbClr val="2E2115"/>
                </a:solidFill>
                <a:latin typeface="Arial"/>
                <a:ea typeface="Arial"/>
                <a:cs typeface="Arial"/>
              </a:rPr>
              <a:t>No reperfusion — she is beyond 4.5 hours</a:t>
            </a:r>
          </a:p>
        </p:txBody>
      </p:sp>
      <p:sp>
        <p:nvSpPr>
          <p:cNvPr id="6" name="TextBox 5"/>
          <p:cNvSpPr txBox="1"/>
          <p:nvPr/>
        </p:nvSpPr>
        <p:spPr>
          <a:xfrm>
            <a:off x="4625000" y="2420000"/>
            <a:ext cx="3925000" cy="780000"/>
          </a:xfrm>
          <a:prstGeom prst="rect">
            <a:avLst/>
          </a:prstGeom>
          <a:solidFill>
            <a:srgbClr val="FFFFFF"/>
          </a:solidFill>
          <a:ln w="9525">
            <a:solidFill>
              <a:srgbClr val="D9C6A8"/>
            </a:solidFill>
          </a:ln>
        </p:spPr>
        <p:txBody>
          <a:bodyPr wrap="square" anchor="ctr" lIns="150000">
            <a:noAutofit/>
          </a:bodyPr>
          <a:lstStyle/>
          <a:p>
            <a:pPr>
              <a:spcAft>
                <a:spcPts val="0"/>
              </a:spcAft>
            </a:pPr>
            <a:r>
              <a:rPr sz="1600" b="1">
                <a:solidFill>
                  <a:srgbClr val="B66C4E"/>
                </a:solidFill>
                <a:latin typeface="Arial"/>
                <a:ea typeface="Arial"/>
                <a:cs typeface="Arial"/>
              </a:rPr>
              <a:t>B    </a:t>
            </a:r>
            <a:r>
              <a:rPr sz="1350" b="0">
                <a:solidFill>
                  <a:srgbClr val="2E2115"/>
                </a:solidFill>
                <a:latin typeface="Arial"/>
                <a:ea typeface="Arial"/>
                <a:cs typeface="Arial"/>
              </a:rPr>
              <a:t>IV thrombolysis</a:t>
            </a:r>
          </a:p>
        </p:txBody>
      </p:sp>
      <p:sp>
        <p:nvSpPr>
          <p:cNvPr id="7" name="TextBox 6"/>
          <p:cNvSpPr txBox="1"/>
          <p:nvPr/>
        </p:nvSpPr>
        <p:spPr>
          <a:xfrm>
            <a:off x="600000" y="3320000"/>
            <a:ext cx="3925000" cy="780000"/>
          </a:xfrm>
          <a:prstGeom prst="rect">
            <a:avLst/>
          </a:prstGeom>
          <a:solidFill>
            <a:srgbClr val="FFFFFF"/>
          </a:solidFill>
          <a:ln w="9525">
            <a:solidFill>
              <a:srgbClr val="D9C6A8"/>
            </a:solidFill>
          </a:ln>
        </p:spPr>
        <p:txBody>
          <a:bodyPr wrap="square" anchor="ctr" lIns="150000">
            <a:noAutofit/>
          </a:bodyPr>
          <a:lstStyle/>
          <a:p>
            <a:pPr>
              <a:spcAft>
                <a:spcPts val="0"/>
              </a:spcAft>
            </a:pPr>
            <a:r>
              <a:rPr sz="1600" b="1">
                <a:solidFill>
                  <a:srgbClr val="B66C4E"/>
                </a:solidFill>
                <a:latin typeface="Arial"/>
                <a:ea typeface="Arial"/>
                <a:cs typeface="Arial"/>
              </a:rPr>
              <a:t>C    </a:t>
            </a:r>
            <a:r>
              <a:rPr sz="1350" b="0">
                <a:solidFill>
                  <a:srgbClr val="2E2115"/>
                </a:solidFill>
                <a:latin typeface="Arial"/>
                <a:ea typeface="Arial"/>
                <a:cs typeface="Arial"/>
              </a:rPr>
              <a:t>Mechanical thrombectomy</a:t>
            </a:r>
          </a:p>
        </p:txBody>
      </p:sp>
      <p:sp>
        <p:nvSpPr>
          <p:cNvPr id="8" name="TextBox 7"/>
          <p:cNvSpPr txBox="1"/>
          <p:nvPr/>
        </p:nvSpPr>
        <p:spPr>
          <a:xfrm>
            <a:off x="4625000" y="3320000"/>
            <a:ext cx="3925000" cy="780000"/>
          </a:xfrm>
          <a:prstGeom prst="rect">
            <a:avLst/>
          </a:prstGeom>
          <a:solidFill>
            <a:srgbClr val="FFFFFF"/>
          </a:solidFill>
          <a:ln w="9525">
            <a:solidFill>
              <a:srgbClr val="D9C6A8"/>
            </a:solidFill>
          </a:ln>
        </p:spPr>
        <p:txBody>
          <a:bodyPr wrap="square" anchor="ctr" lIns="150000">
            <a:noAutofit/>
          </a:bodyPr>
          <a:lstStyle/>
          <a:p>
            <a:pPr>
              <a:spcAft>
                <a:spcPts val="0"/>
              </a:spcAft>
            </a:pPr>
            <a:r>
              <a:rPr sz="1600" b="1">
                <a:solidFill>
                  <a:srgbClr val="B66C4E"/>
                </a:solidFill>
                <a:latin typeface="Arial"/>
                <a:ea typeface="Arial"/>
                <a:cs typeface="Arial"/>
              </a:rPr>
              <a:t>D    </a:t>
            </a:r>
            <a:r>
              <a:rPr sz="1350" b="0">
                <a:solidFill>
                  <a:srgbClr val="2E2115"/>
                </a:solidFill>
                <a:latin typeface="Arial"/>
                <a:ea typeface="Arial"/>
                <a:cs typeface="Arial"/>
              </a:rPr>
              <a:t>Repeat imaging with MRI before deciding</a:t>
            </a:r>
          </a:p>
        </p:txBody>
      </p:sp>
      <p:sp>
        <p:nvSpPr>
          <p:cNvPr id="9" name="TextBox 8"/>
          <p:cNvSpPr txBox="1"/>
          <p:nvPr/>
        </p:nvSpPr>
        <p:spPr>
          <a:xfrm>
            <a:off x="512064" y="4350000"/>
            <a:ext cx="8110800" cy="300000"/>
          </a:xfrm>
          <a:prstGeom prst="rect">
            <a:avLst/>
          </a:prstGeom>
          <a:noFill/>
        </p:spPr>
        <p:txBody>
          <a:bodyPr wrap="square" anchor="t" tIns="36576" bIns="36576">
            <a:noAutofit/>
          </a:bodyPr>
          <a:lstStyle/>
          <a:p>
            <a:pPr>
              <a:spcAft>
                <a:spcPts val="400"/>
              </a:spcAft>
            </a:pPr>
            <a:r>
              <a:rPr sz="1100" b="0" i="1">
                <a:solidFill>
                  <a:srgbClr val="6B4A2B"/>
                </a:solidFill>
                <a:latin typeface="Arial"/>
                <a:ea typeface="Arial"/>
                <a:cs typeface="Arial"/>
              </a:rPr>
              <a:t>Answer at the end of the lecture</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pic>
        <p:nvPicPr>
          <p:cNvPr id="10" name="Background" descr="image.png"/>
          <p:cNvPicPr>
            <a:picLocks noChangeAspect="1"/>
          </p:cNvPicPr>
          <p:nvPr/>
        </p:nvPicPr>
        <p:blipFill>
          <a:blip r:embed="rId2"/>
          <a:stretch>
            <a:fillRect/>
          </a:stretch>
        </p:blipFill>
        <p:spPr>
          <a:xfrm>
            <a:off x="0" y="0"/>
            <a:ext cx="9144000" cy="5143500"/>
          </a:xfrm>
          <a:prstGeom prst="rect">
            <a:avLst/>
          </a:prstGeom>
        </p:spPr>
      </p:pic>
      <p:sp>
        <p:nvSpPr>
          <p:cNvPr id="2" name="TextBox 1"/>
          <p:cNvSpPr txBox="1"/>
          <p:nvPr/>
        </p:nvSpPr>
        <p:spPr>
          <a:xfrm>
            <a:off x="512064" y="330000"/>
            <a:ext cx="8110800" cy="300000"/>
          </a:xfrm>
          <a:prstGeom prst="rect">
            <a:avLst/>
          </a:prstGeom>
          <a:noFill/>
        </p:spPr>
        <p:txBody>
          <a:bodyPr wrap="square" anchor="t" tIns="36576" bIns="36576">
            <a:noAutofit/>
          </a:bodyPr>
          <a:lstStyle/>
          <a:p>
            <a:pPr>
              <a:spcAft>
                <a:spcPts val="400"/>
              </a:spcAft>
            </a:pPr>
            <a:r>
              <a:rPr sz="1100" b="1">
                <a:solidFill>
                  <a:srgbClr val="B66C4E"/>
                </a:solidFill>
                <a:latin typeface="Arial"/>
                <a:ea typeface="Arial"/>
                <a:cs typeface="Arial"/>
              </a:rPr>
              <a:t>PRE-TEST  ·  QUESTION 3 OF 3</a:t>
            </a:r>
          </a:p>
        </p:txBody>
      </p:sp>
      <p:sp>
        <p:nvSpPr>
          <p:cNvPr id="3" name="Title"/>
          <p:cNvSpPr txBox="1"/>
          <p:nvPr/>
        </p:nvSpPr>
        <p:spPr>
          <a:xfrm>
            <a:off x="512064" y="560000"/>
            <a:ext cx="8110800" cy="520000"/>
          </a:xfrm>
          <a:prstGeom prst="rect">
            <a:avLst/>
          </a:prstGeom>
          <a:noFill/>
        </p:spPr>
        <p:txBody>
          <a:bodyPr wrap="square" anchor="t" tIns="36576" bIns="36576">
            <a:noAutofit/>
          </a:bodyPr>
          <a:lstStyle/>
          <a:p>
            <a:pPr>
              <a:spcAft>
                <a:spcPts val="400"/>
              </a:spcAft>
            </a:pPr>
            <a:r>
              <a:rPr sz="2400" b="1">
                <a:solidFill>
                  <a:srgbClr val="6B4A2B"/>
                </a:solidFill>
                <a:latin typeface="Georgia"/>
                <a:ea typeface="Georgia"/>
                <a:cs typeface="Georgia"/>
              </a:rPr>
              <a:t>The mild stroke</a:t>
            </a:r>
          </a:p>
        </p:txBody>
      </p:sp>
      <p:sp>
        <p:nvSpPr>
          <p:cNvPr id="4" name="TextBox 3"/>
          <p:cNvSpPr txBox="1"/>
          <p:nvPr/>
        </p:nvSpPr>
        <p:spPr>
          <a:xfrm>
            <a:off x="600000" y="1180000"/>
            <a:ext cx="7950000" cy="1050000"/>
          </a:xfrm>
          <a:prstGeom prst="rect">
            <a:avLst/>
          </a:prstGeom>
          <a:solidFill>
            <a:srgbClr val="F3EADB"/>
          </a:solidFill>
          <a:ln>
            <a:noFill/>
          </a:ln>
        </p:spPr>
        <p:txBody>
          <a:bodyPr wrap="square" anchor="ctr" lIns="150000" rIns="150000">
            <a:noAutofit/>
          </a:bodyPr>
          <a:lstStyle/>
          <a:p>
            <a:pPr>
              <a:spcAft>
                <a:spcPts val="0"/>
              </a:spcAft>
            </a:pPr>
            <a:r>
              <a:rPr sz="1400" b="0">
                <a:solidFill>
                  <a:srgbClr val="2E2115"/>
                </a:solidFill>
                <a:latin typeface="Arial"/>
                <a:ea typeface="Arial"/>
                <a:cs typeface="Arial"/>
              </a:rPr>
              <a:t>A 55-year-old man presents 90 minutes after mild numbness of the left face and arm. NIHSS 2. He walks, works and manages daily tasks normally. CT and CTA are normal. Best treatment?</a:t>
            </a:r>
          </a:p>
        </p:txBody>
      </p:sp>
      <p:sp>
        <p:nvSpPr>
          <p:cNvPr id="5" name="TextBox 4"/>
          <p:cNvSpPr txBox="1"/>
          <p:nvPr/>
        </p:nvSpPr>
        <p:spPr>
          <a:xfrm>
            <a:off x="600000" y="2420000"/>
            <a:ext cx="3925000" cy="780000"/>
          </a:xfrm>
          <a:prstGeom prst="rect">
            <a:avLst/>
          </a:prstGeom>
          <a:solidFill>
            <a:srgbClr val="FFFFFF"/>
          </a:solidFill>
          <a:ln w="9525">
            <a:solidFill>
              <a:srgbClr val="D9C6A8"/>
            </a:solidFill>
          </a:ln>
        </p:spPr>
        <p:txBody>
          <a:bodyPr wrap="square" anchor="ctr" lIns="150000">
            <a:noAutofit/>
          </a:bodyPr>
          <a:lstStyle/>
          <a:p>
            <a:pPr>
              <a:spcAft>
                <a:spcPts val="0"/>
              </a:spcAft>
            </a:pPr>
            <a:r>
              <a:rPr sz="1600" b="1">
                <a:solidFill>
                  <a:srgbClr val="B66C4E"/>
                </a:solidFill>
                <a:latin typeface="Arial"/>
                <a:ea typeface="Arial"/>
                <a:cs typeface="Arial"/>
              </a:rPr>
              <a:t>A    </a:t>
            </a:r>
            <a:r>
              <a:rPr sz="1350" b="0">
                <a:solidFill>
                  <a:srgbClr val="2E2115"/>
                </a:solidFill>
                <a:latin typeface="Arial"/>
                <a:ea typeface="Arial"/>
                <a:cs typeface="Arial"/>
              </a:rPr>
              <a:t>Alteplase 0.9 mg/kg</a:t>
            </a:r>
          </a:p>
        </p:txBody>
      </p:sp>
      <p:sp>
        <p:nvSpPr>
          <p:cNvPr id="6" name="TextBox 5"/>
          <p:cNvSpPr txBox="1"/>
          <p:nvPr/>
        </p:nvSpPr>
        <p:spPr>
          <a:xfrm>
            <a:off x="4625000" y="2420000"/>
            <a:ext cx="3925000" cy="780000"/>
          </a:xfrm>
          <a:prstGeom prst="rect">
            <a:avLst/>
          </a:prstGeom>
          <a:solidFill>
            <a:srgbClr val="FFFFFF"/>
          </a:solidFill>
          <a:ln w="9525">
            <a:solidFill>
              <a:srgbClr val="D9C6A8"/>
            </a:solidFill>
          </a:ln>
        </p:spPr>
        <p:txBody>
          <a:bodyPr wrap="square" anchor="ctr" lIns="150000">
            <a:noAutofit/>
          </a:bodyPr>
          <a:lstStyle/>
          <a:p>
            <a:pPr>
              <a:spcAft>
                <a:spcPts val="0"/>
              </a:spcAft>
            </a:pPr>
            <a:r>
              <a:rPr sz="1600" b="1">
                <a:solidFill>
                  <a:srgbClr val="B66C4E"/>
                </a:solidFill>
                <a:latin typeface="Arial"/>
                <a:ea typeface="Arial"/>
                <a:cs typeface="Arial"/>
              </a:rPr>
              <a:t>B    </a:t>
            </a:r>
            <a:r>
              <a:rPr sz="1350" b="0">
                <a:solidFill>
                  <a:srgbClr val="2E2115"/>
                </a:solidFill>
                <a:latin typeface="Arial"/>
                <a:ea typeface="Arial"/>
                <a:cs typeface="Arial"/>
              </a:rPr>
              <a:t>Tenecteplase 0.25 mg/kg</a:t>
            </a:r>
          </a:p>
        </p:txBody>
      </p:sp>
      <p:sp>
        <p:nvSpPr>
          <p:cNvPr id="7" name="TextBox 6"/>
          <p:cNvSpPr txBox="1"/>
          <p:nvPr/>
        </p:nvSpPr>
        <p:spPr>
          <a:xfrm>
            <a:off x="600000" y="3320000"/>
            <a:ext cx="3925000" cy="780000"/>
          </a:xfrm>
          <a:prstGeom prst="rect">
            <a:avLst/>
          </a:prstGeom>
          <a:solidFill>
            <a:srgbClr val="FFFFFF"/>
          </a:solidFill>
          <a:ln w="9525">
            <a:solidFill>
              <a:srgbClr val="D9C6A8"/>
            </a:solidFill>
          </a:ln>
        </p:spPr>
        <p:txBody>
          <a:bodyPr wrap="square" anchor="ctr" lIns="150000">
            <a:noAutofit/>
          </a:bodyPr>
          <a:lstStyle/>
          <a:p>
            <a:pPr>
              <a:spcAft>
                <a:spcPts val="0"/>
              </a:spcAft>
            </a:pPr>
            <a:r>
              <a:rPr sz="1600" b="1">
                <a:solidFill>
                  <a:srgbClr val="B66C4E"/>
                </a:solidFill>
                <a:latin typeface="Arial"/>
                <a:ea typeface="Arial"/>
                <a:cs typeface="Arial"/>
              </a:rPr>
              <a:t>C    </a:t>
            </a:r>
            <a:r>
              <a:rPr sz="1350" b="0">
                <a:solidFill>
                  <a:srgbClr val="2E2115"/>
                </a:solidFill>
                <a:latin typeface="Arial"/>
                <a:ea typeface="Arial"/>
                <a:cs typeface="Arial"/>
              </a:rPr>
              <a:t>Aspirin + clopidogrel (dual antiplatelets)</a:t>
            </a:r>
          </a:p>
        </p:txBody>
      </p:sp>
      <p:sp>
        <p:nvSpPr>
          <p:cNvPr id="8" name="TextBox 7"/>
          <p:cNvSpPr txBox="1"/>
          <p:nvPr/>
        </p:nvSpPr>
        <p:spPr>
          <a:xfrm>
            <a:off x="4625000" y="3320000"/>
            <a:ext cx="3925000" cy="780000"/>
          </a:xfrm>
          <a:prstGeom prst="rect">
            <a:avLst/>
          </a:prstGeom>
          <a:solidFill>
            <a:srgbClr val="FFFFFF"/>
          </a:solidFill>
          <a:ln w="9525">
            <a:solidFill>
              <a:srgbClr val="D9C6A8"/>
            </a:solidFill>
          </a:ln>
        </p:spPr>
        <p:txBody>
          <a:bodyPr wrap="square" anchor="ctr" lIns="150000">
            <a:noAutofit/>
          </a:bodyPr>
          <a:lstStyle/>
          <a:p>
            <a:pPr>
              <a:spcAft>
                <a:spcPts val="0"/>
              </a:spcAft>
            </a:pPr>
            <a:r>
              <a:rPr sz="1600" b="1">
                <a:solidFill>
                  <a:srgbClr val="B66C4E"/>
                </a:solidFill>
                <a:latin typeface="Arial"/>
                <a:ea typeface="Arial"/>
                <a:cs typeface="Arial"/>
              </a:rPr>
              <a:t>D    </a:t>
            </a:r>
            <a:r>
              <a:rPr sz="1350" b="0">
                <a:solidFill>
                  <a:srgbClr val="2E2115"/>
                </a:solidFill>
                <a:latin typeface="Arial"/>
                <a:ea typeface="Arial"/>
                <a:cs typeface="Arial"/>
              </a:rPr>
              <a:t>Full-dose heparin</a:t>
            </a:r>
          </a:p>
        </p:txBody>
      </p:sp>
      <p:sp>
        <p:nvSpPr>
          <p:cNvPr id="9" name="TextBox 8"/>
          <p:cNvSpPr txBox="1"/>
          <p:nvPr/>
        </p:nvSpPr>
        <p:spPr>
          <a:xfrm>
            <a:off x="512064" y="4350000"/>
            <a:ext cx="8110800" cy="300000"/>
          </a:xfrm>
          <a:prstGeom prst="rect">
            <a:avLst/>
          </a:prstGeom>
          <a:noFill/>
        </p:spPr>
        <p:txBody>
          <a:bodyPr wrap="square" anchor="t" tIns="36576" bIns="36576">
            <a:noAutofit/>
          </a:bodyPr>
          <a:lstStyle/>
          <a:p>
            <a:pPr>
              <a:spcAft>
                <a:spcPts val="400"/>
              </a:spcAft>
            </a:pPr>
            <a:r>
              <a:rPr sz="1100" b="0" i="1">
                <a:solidFill>
                  <a:srgbClr val="6B4A2B"/>
                </a:solidFill>
                <a:latin typeface="Arial"/>
                <a:ea typeface="Arial"/>
                <a:cs typeface="Arial"/>
              </a:rPr>
              <a:t>Answer at the end of the lecture</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pic>
        <p:nvPicPr>
          <p:cNvPr id="6" name="Background" descr="image.png"/>
          <p:cNvPicPr>
            <a:picLocks noChangeAspect="1"/>
          </p:cNvPicPr>
          <p:nvPr/>
        </p:nvPicPr>
        <p:blipFill>
          <a:blip r:embed="rId2"/>
          <a:stretch>
            <a:fillRect/>
          </a:stretch>
        </p:blipFill>
        <p:spPr>
          <a:xfrm>
            <a:off x="0" y="0"/>
            <a:ext cx="9144000" cy="5143500"/>
          </a:xfrm>
          <a:prstGeom prst="rect">
            <a:avLst/>
          </a:prstGeom>
        </p:spPr>
      </p:pic>
      <p:sp>
        <p:nvSpPr>
          <p:cNvPr id="2" name="Title"/>
          <p:cNvSpPr txBox="1"/>
          <p:nvPr/>
        </p:nvSpPr>
        <p:spPr>
          <a:xfrm>
            <a:off x="512064" y="146304"/>
            <a:ext cx="8110800" cy="896100"/>
          </a:xfrm>
          <a:prstGeom prst="rect">
            <a:avLst/>
          </a:prstGeom>
          <a:noFill/>
        </p:spPr>
        <p:txBody>
          <a:bodyPr wrap="square" anchor="b" tIns="36576" bIns="36576">
            <a:noAutofit/>
          </a:bodyPr>
          <a:lstStyle/>
          <a:p>
            <a:pPr>
              <a:spcAft>
                <a:spcPts val="400"/>
              </a:spcAft>
            </a:pPr>
            <a:r>
              <a:rPr sz="2400" b="1">
                <a:solidFill>
                  <a:srgbClr val="6B4A2B"/>
                </a:solidFill>
                <a:latin typeface="Georgia"/>
                <a:ea typeface="Georgia"/>
                <a:cs typeface="Georgia"/>
              </a:rPr>
              <a:t>Pre-Test: The Answers</a:t>
            </a:r>
          </a:p>
        </p:txBody>
      </p:sp>
      <p:sp>
        <p:nvSpPr>
          <p:cNvPr id="3" name="TextBox 2"/>
          <p:cNvSpPr txBox="1"/>
          <p:nvPr/>
        </p:nvSpPr>
        <p:spPr>
          <a:xfrm>
            <a:off x="600000" y="1250000"/>
            <a:ext cx="2560000" cy="3350000"/>
          </a:xfrm>
          <a:prstGeom prst="rect">
            <a:avLst/>
          </a:prstGeom>
          <a:solidFill>
            <a:srgbClr val="F3EADB"/>
          </a:solidFill>
          <a:ln>
            <a:noFill/>
          </a:ln>
        </p:spPr>
        <p:txBody>
          <a:bodyPr wrap="square" lIns="130000" rIns="130000" tIns="110000">
            <a:noAutofit/>
          </a:bodyPr>
          <a:lstStyle/>
          <a:p>
            <a:pPr>
              <a:spcAft>
                <a:spcPts val="200"/>
              </a:spcAft>
            </a:pPr>
            <a:r>
              <a:rPr sz="1200" b="1">
                <a:solidFill>
                  <a:srgbClr val="B66C4E"/>
                </a:solidFill>
                <a:latin typeface="Arial"/>
                <a:ea typeface="Arial"/>
                <a:cs typeface="Arial"/>
              </a:rPr>
              <a:t>Q1 · The dose</a:t>
            </a:r>
          </a:p>
          <a:p>
            <a:pPr>
              <a:spcAft>
                <a:spcPts val="0"/>
              </a:spcAft>
            </a:pPr>
            <a:r>
              <a:rPr sz="3400" b="1">
                <a:solidFill>
                  <a:srgbClr val="6B4A2B"/>
                </a:solidFill>
                <a:latin typeface="Arial"/>
                <a:ea typeface="Arial"/>
                <a:cs typeface="Arial"/>
              </a:rPr>
              <a:t>A</a:t>
            </a:r>
          </a:p>
          <a:p>
            <a:pPr>
              <a:spcAft>
                <a:spcPts val="800"/>
              </a:spcAft>
            </a:pPr>
            <a:r>
              <a:rPr sz="1300" b="1">
                <a:solidFill>
                  <a:srgbClr val="2E2115"/>
                </a:solidFill>
                <a:latin typeface="Arial"/>
                <a:ea typeface="Arial"/>
                <a:cs typeface="Arial"/>
              </a:rPr>
              <a:t>20 mg (4 mL) as a single IV bolus</a:t>
            </a:r>
          </a:p>
          <a:p>
            <a:pPr>
              <a:spcAft>
                <a:spcPts val="800"/>
              </a:spcAft>
            </a:pPr>
            <a:r>
              <a:rPr sz="1250" b="0">
                <a:solidFill>
                  <a:srgbClr val="3F2E1E"/>
                </a:solidFill>
                <a:latin typeface="Arial"/>
                <a:ea typeface="Arial"/>
                <a:cs typeface="Arial"/>
              </a:rPr>
              <a:t>0.25 mg/kg × 80 kg = 20 mg; at 5 mg/mL that is 4 mL. 40 mg is the cardiac dose; 72 mg is alteplase; 25 mg is only the maximum (≥ 100 kg).</a:t>
            </a:r>
          </a:p>
          <a:p>
            <a:pPr>
              <a:spcAft>
                <a:spcPts val="400"/>
              </a:spcAft>
            </a:pPr>
            <a:r>
              <a:rPr sz="1050" b="0" i="1">
                <a:solidFill>
                  <a:srgbClr val="6B4A2B"/>
                </a:solidFill>
                <a:latin typeface="Arial"/>
                <a:ea typeface="Arial"/>
                <a:cs typeface="Arial"/>
              </a:rPr>
              <a:t>AHA/ASA 2026: tenecteplase 0.25 mg/kg, max 25 mg — Class 1</a:t>
            </a:r>
          </a:p>
        </p:txBody>
      </p:sp>
      <p:sp>
        <p:nvSpPr>
          <p:cNvPr id="4" name="TextBox 3"/>
          <p:cNvSpPr txBox="1"/>
          <p:nvPr/>
        </p:nvSpPr>
        <p:spPr>
          <a:xfrm>
            <a:off x="3280000" y="1250000"/>
            <a:ext cx="2560000" cy="3350000"/>
          </a:xfrm>
          <a:prstGeom prst="rect">
            <a:avLst/>
          </a:prstGeom>
          <a:solidFill>
            <a:srgbClr val="F3EADB"/>
          </a:solidFill>
          <a:ln>
            <a:noFill/>
          </a:ln>
        </p:spPr>
        <p:txBody>
          <a:bodyPr wrap="square" lIns="130000" rIns="130000" tIns="110000">
            <a:noAutofit/>
          </a:bodyPr>
          <a:lstStyle/>
          <a:p>
            <a:pPr>
              <a:spcAft>
                <a:spcPts val="200"/>
              </a:spcAft>
            </a:pPr>
            <a:r>
              <a:rPr sz="1200" b="1">
                <a:solidFill>
                  <a:srgbClr val="B66C4E"/>
                </a:solidFill>
                <a:latin typeface="Arial"/>
                <a:ea typeface="Arial"/>
                <a:cs typeface="Arial"/>
              </a:rPr>
              <a:t>Q2 · The clock</a:t>
            </a:r>
          </a:p>
          <a:p>
            <a:pPr>
              <a:spcAft>
                <a:spcPts val="0"/>
              </a:spcAft>
            </a:pPr>
            <a:r>
              <a:rPr sz="3400" b="1">
                <a:solidFill>
                  <a:srgbClr val="6B4A2B"/>
                </a:solidFill>
                <a:latin typeface="Arial"/>
                <a:ea typeface="Arial"/>
                <a:cs typeface="Arial"/>
              </a:rPr>
              <a:t>B</a:t>
            </a:r>
          </a:p>
          <a:p>
            <a:pPr>
              <a:spcAft>
                <a:spcPts val="800"/>
              </a:spcAft>
            </a:pPr>
            <a:r>
              <a:rPr sz="1300" b="1">
                <a:solidFill>
                  <a:srgbClr val="2E2115"/>
                </a:solidFill>
                <a:latin typeface="Arial"/>
                <a:ea typeface="Arial"/>
                <a:cs typeface="Arial"/>
              </a:rPr>
              <a:t>IV thrombolysis</a:t>
            </a:r>
          </a:p>
          <a:p>
            <a:pPr>
              <a:spcAft>
                <a:spcPts val="800"/>
              </a:spcAft>
            </a:pPr>
            <a:r>
              <a:rPr sz="1250" b="0">
                <a:solidFill>
                  <a:srgbClr val="3F2E1E"/>
                </a:solidFill>
                <a:latin typeface="Arial"/>
                <a:ea typeface="Arial"/>
                <a:cs typeface="Arial"/>
              </a:rPr>
              <a:t>4.5–9 h with salvageable penumbra (core &lt; 70 mL, penumbra ≥ 10 mL, ratio ≥ 1.2) — the EXTEND criteria. No LVO, so no thrombectomy; MRI would only delay treatment.</a:t>
            </a:r>
          </a:p>
          <a:p>
            <a:pPr>
              <a:spcAft>
                <a:spcPts val="400"/>
              </a:spcAft>
            </a:pPr>
            <a:r>
              <a:rPr sz="1050" b="0" i="1">
                <a:solidFill>
                  <a:srgbClr val="6B4A2B"/>
                </a:solidFill>
                <a:latin typeface="Arial"/>
                <a:ea typeface="Arial"/>
                <a:cs typeface="Arial"/>
              </a:rPr>
              <a:t>AHA/ASA 2026: Class 2a · ESO 2021: recommended</a:t>
            </a:r>
          </a:p>
        </p:txBody>
      </p:sp>
      <p:sp>
        <p:nvSpPr>
          <p:cNvPr id="5" name="TextBox 4"/>
          <p:cNvSpPr txBox="1"/>
          <p:nvPr/>
        </p:nvSpPr>
        <p:spPr>
          <a:xfrm>
            <a:off x="5960000" y="1250000"/>
            <a:ext cx="2560000" cy="3350000"/>
          </a:xfrm>
          <a:prstGeom prst="rect">
            <a:avLst/>
          </a:prstGeom>
          <a:solidFill>
            <a:srgbClr val="F3EADB"/>
          </a:solidFill>
          <a:ln>
            <a:noFill/>
          </a:ln>
        </p:spPr>
        <p:txBody>
          <a:bodyPr wrap="square" lIns="130000" rIns="130000" tIns="110000">
            <a:noAutofit/>
          </a:bodyPr>
          <a:lstStyle/>
          <a:p>
            <a:pPr>
              <a:spcAft>
                <a:spcPts val="200"/>
              </a:spcAft>
            </a:pPr>
            <a:r>
              <a:rPr sz="1200" b="1">
                <a:solidFill>
                  <a:srgbClr val="B66C4E"/>
                </a:solidFill>
                <a:latin typeface="Arial"/>
                <a:ea typeface="Arial"/>
                <a:cs typeface="Arial"/>
              </a:rPr>
              <a:t>Q3 · The mild stroke</a:t>
            </a:r>
          </a:p>
          <a:p>
            <a:pPr>
              <a:spcAft>
                <a:spcPts val="0"/>
              </a:spcAft>
            </a:pPr>
            <a:r>
              <a:rPr sz="3400" b="1">
                <a:solidFill>
                  <a:srgbClr val="6B4A2B"/>
                </a:solidFill>
                <a:latin typeface="Arial"/>
                <a:ea typeface="Arial"/>
                <a:cs typeface="Arial"/>
              </a:rPr>
              <a:t>C</a:t>
            </a:r>
          </a:p>
          <a:p>
            <a:pPr>
              <a:spcAft>
                <a:spcPts val="800"/>
              </a:spcAft>
            </a:pPr>
            <a:r>
              <a:rPr sz="1300" b="1">
                <a:solidFill>
                  <a:srgbClr val="2E2115"/>
                </a:solidFill>
                <a:latin typeface="Arial"/>
                <a:ea typeface="Arial"/>
                <a:cs typeface="Arial"/>
              </a:rPr>
              <a:t>Aspirin + clopidogrel (dual antiplatelets)</a:t>
            </a:r>
          </a:p>
          <a:p>
            <a:pPr>
              <a:spcAft>
                <a:spcPts val="800"/>
              </a:spcAft>
            </a:pPr>
            <a:r>
              <a:rPr sz="1250" b="0">
                <a:solidFill>
                  <a:srgbClr val="3F2E1E"/>
                </a:solidFill>
                <a:latin typeface="Arial"/>
                <a:ea typeface="Arial"/>
                <a:cs typeface="Arial"/>
              </a:rPr>
              <a:t>The deficit is not disabling, so thrombolysis adds risk without benefit (PRISMS, ARAMIS). Dual antiplatelets prevent early recurrence. Early full anticoagulation does not help.</a:t>
            </a:r>
          </a:p>
          <a:p>
            <a:pPr>
              <a:spcAft>
                <a:spcPts val="400"/>
              </a:spcAft>
            </a:pPr>
            <a:r>
              <a:rPr sz="1050" b="0" i="1">
                <a:solidFill>
                  <a:srgbClr val="6B4A2B"/>
                </a:solidFill>
                <a:latin typeface="Arial"/>
                <a:ea typeface="Arial"/>
                <a:cs typeface="Arial"/>
              </a:rPr>
              <a:t>AHA/ASA 2026: IVT Class 3 (No Benefit); DAPT recommended</a:t>
            </a: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On-screen Show (16:9)</PresentationFormat>
  <Slides>34</Slides>
  <Notes>34</Notes>
  <HiddenSlides>0</HiddenSlides>
  <ScaleCrop>false</ScaleCrop>
  <HeadingPairs>
    <vt:vector size="4" baseType="variant">
      <vt:variant>
        <vt:lpstr>Theme</vt:lpstr>
      </vt:variant>
      <vt:variant>
        <vt:i4>1</vt:i4>
      </vt:variant>
      <vt:variant>
        <vt:lpstr>Slide Titles</vt:lpstr>
      </vt:variant>
      <vt:variant>
        <vt:i4>34</vt:i4>
      </vt:variant>
    </vt:vector>
  </HeadingPairs>
  <TitlesOfParts>
    <vt:vector size="35" baseType="lpstr">
      <vt:lpstr>Simple Light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mohamamed nagm eldain</cp:lastModifiedBy>
  <cp:revision>1</cp:revision>
  <dcterms:modified xsi:type="dcterms:W3CDTF">2024-12-26T11:33:31Z</dcterms:modified>
</cp:coreProperties>
</file>